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9" r:id="rId30"/>
    <p:sldId id="284" r:id="rId31"/>
    <p:sldId id="285" r:id="rId32"/>
    <p:sldId id="286" r:id="rId33"/>
    <p:sldId id="287" r:id="rId34"/>
    <p:sldId id="288" r:id="rId35"/>
    <p:sldId id="296" r:id="rId36"/>
    <p:sldId id="290" r:id="rId37"/>
    <p:sldId id="291" r:id="rId38"/>
    <p:sldId id="292" r:id="rId39"/>
    <p:sldId id="294" r:id="rId40"/>
    <p:sldId id="295" r:id="rId41"/>
    <p:sldId id="293" r:id="rId42"/>
    <p:sldId id="297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25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1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0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9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8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5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0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3ED9F-9916-7045-9F85-9174164BF03F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509E3-5FE4-6743-BF71-74C0D299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7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10" Type="http://schemas.openxmlformats.org/officeDocument/2006/relationships/tags" Target="../tags/tag35.xml"/><Relationship Id="rId11" Type="http://schemas.openxmlformats.org/officeDocument/2006/relationships/tags" Target="../tags/tag36.xml"/><Relationship Id="rId12" Type="http://schemas.openxmlformats.org/officeDocument/2006/relationships/tags" Target="../tags/tag37.xml"/><Relationship Id="rId13" Type="http://schemas.openxmlformats.org/officeDocument/2006/relationships/tags" Target="../tags/tag38.xml"/><Relationship Id="rId14" Type="http://schemas.openxmlformats.org/officeDocument/2006/relationships/slideLayout" Target="../slideLayouts/slideLayout2.xml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tags" Target="../tags/tag32.xml"/><Relationship Id="rId8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4" Type="http://schemas.openxmlformats.org/officeDocument/2006/relationships/tags" Target="../tags/tag48.xml"/><Relationship Id="rId5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tags" Target="../tags/tag45.xml"/><Relationship Id="rId2" Type="http://schemas.openxmlformats.org/officeDocument/2006/relationships/tags" Target="../tags/tag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tags" Target="../tags/tag50.xml"/><Relationship Id="rId2" Type="http://schemas.openxmlformats.org/officeDocument/2006/relationships/tags" Target="../tags/tag5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tags" Target="../tags/tag67.xml"/><Relationship Id="rId2" Type="http://schemas.openxmlformats.org/officeDocument/2006/relationships/tags" Target="../tags/tag6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tags" Target="../tags/tag7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8" Type="http://schemas.openxmlformats.org/officeDocument/2006/relationships/image" Target="../media/image10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12.png"/><Relationship Id="rId18" Type="http://schemas.openxmlformats.org/officeDocument/2006/relationships/image" Target="../media/image21.png"/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tags" Target="../tags/tag18.xml"/><Relationship Id="rId6" Type="http://schemas.openxmlformats.org/officeDocument/2006/relationships/tags" Target="../tags/tag19.xml"/><Relationship Id="rId7" Type="http://schemas.openxmlformats.org/officeDocument/2006/relationships/tags" Target="../tags/tag20.xml"/><Relationship Id="rId8" Type="http://schemas.openxmlformats.org/officeDocument/2006/relationships/tags" Target="../tags/tag21.xml"/><Relationship Id="rId9" Type="http://schemas.openxmlformats.org/officeDocument/2006/relationships/tags" Target="../tags/tag22.xml"/><Relationship Id="rId10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Earlier chapters discussed direct </a:t>
            </a:r>
            <a:r>
              <a:rPr lang="en-US" dirty="0"/>
              <a:t>methods for computing eigenvalues of real matrices. </a:t>
            </a:r>
            <a:r>
              <a:rPr lang="en-US" dirty="0" smtClean="0"/>
              <a:t>These methods require </a:t>
            </a:r>
            <a:r>
              <a:rPr lang="en-US" i="1" dirty="0" smtClean="0"/>
              <a:t>O(</a:t>
            </a:r>
            <a:r>
              <a:rPr lang="en-US" i="1" dirty="0" err="1" smtClean="0"/>
              <a:t>n</a:t>
            </a:r>
            <a:r>
              <a:rPr lang="en-US" i="1" baseline="30000" dirty="0" err="1" smtClean="0"/>
              <a:t>3</a:t>
            </a:r>
            <a:r>
              <a:rPr lang="en-US" i="1" dirty="0" smtClean="0"/>
              <a:t>)</a:t>
            </a:r>
            <a:r>
              <a:rPr lang="en-US" dirty="0" smtClean="0"/>
              <a:t> flops and are not practical for large matrices.</a:t>
            </a:r>
          </a:p>
          <a:p>
            <a:r>
              <a:rPr lang="en-US" dirty="0"/>
              <a:t>Often </a:t>
            </a:r>
            <a:r>
              <a:rPr lang="en-US" dirty="0" smtClean="0"/>
              <a:t>only </a:t>
            </a:r>
            <a:r>
              <a:rPr lang="en-US" dirty="0"/>
              <a:t>certain eigenvalues and associated eigenvectors are required, so what we really require is a means of computing the ones we need. </a:t>
            </a:r>
          </a:p>
        </p:txBody>
      </p:sp>
    </p:spTree>
    <p:extLst>
      <p:ext uri="{BB962C8B-B14F-4D97-AF65-F5344CB8AC3E}">
        <p14:creationId xmlns:p14="http://schemas.microsoft.com/office/powerpoint/2010/main" val="50994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Eigenvalues of </a:t>
            </a:r>
            <a:r>
              <a:rPr lang="en-US" i="1"/>
              <a:t>H</a:t>
            </a:r>
            <a:r>
              <a:rPr lang="en-US" i="1" baseline="-25000"/>
              <a:t>m</a:t>
            </a:r>
            <a:r>
              <a:rPr lang="en-US"/>
              <a:t> Near the Ends of the Spectrum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7" y="1417638"/>
            <a:ext cx="70961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5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</a:t>
            </a:r>
            <a:r>
              <a:rPr lang="en-US" dirty="0"/>
              <a:t>Eigenvalues without Restart or Deflation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077775"/>
            <a:ext cx="8900160" cy="43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3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Estimating </a:t>
            </a:r>
            <a:r>
              <a:rPr lang="en-US" dirty="0"/>
              <a:t>Eigenvalues using </a:t>
            </a:r>
            <a:r>
              <a:rPr lang="en-US" dirty="0" smtClean="0"/>
              <a:t>Explicit Restart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dirty="0" err="1"/>
              <a:t>GMRES</a:t>
            </a:r>
            <a:r>
              <a:rPr lang="en-US" dirty="0"/>
              <a:t> and </a:t>
            </a:r>
            <a:r>
              <a:rPr lang="en-US" dirty="0" err="1"/>
              <a:t>MINRES</a:t>
            </a:r>
            <a:r>
              <a:rPr lang="en-US" dirty="0"/>
              <a:t> methods for solving sparse systems of equations, </a:t>
            </a:r>
            <a:r>
              <a:rPr lang="en-US" dirty="0" smtClean="0"/>
              <a:t>it is normally necessary </a:t>
            </a:r>
            <a:r>
              <a:rPr lang="en-US" dirty="0"/>
              <a:t>to restart the </a:t>
            </a:r>
            <a:r>
              <a:rPr lang="en-US" dirty="0" err="1"/>
              <a:t>Arnoldi</a:t>
            </a:r>
            <a:r>
              <a:rPr lang="en-US" dirty="0"/>
              <a:t> or Lanczos process using the most recently estimated solution as the initial vector</a:t>
            </a:r>
            <a:r>
              <a:rPr lang="en-US" dirty="0" smtClean="0"/>
              <a:t>.</a:t>
            </a:r>
          </a:p>
          <a:p>
            <a:r>
              <a:rPr lang="en-US" dirty="0"/>
              <a:t>Assume </a:t>
            </a:r>
            <a:r>
              <a:rPr lang="en-US" i="1" dirty="0" err="1"/>
              <a:t>nev</a:t>
            </a:r>
            <a:r>
              <a:rPr lang="en-US" dirty="0"/>
              <a:t> eigenvalues are required. If </a:t>
            </a:r>
            <a:r>
              <a:rPr lang="en-US" i="1" dirty="0"/>
              <a:t>k&lt;</a:t>
            </a:r>
            <a:r>
              <a:rPr lang="en-US" i="1" dirty="0" err="1"/>
              <a:t>nev</a:t>
            </a:r>
            <a:r>
              <a:rPr lang="en-US" dirty="0"/>
              <a:t> of the current Ritz pairs are sufficiently accurate, we can retain those and then restart </a:t>
            </a:r>
            <a:r>
              <a:rPr lang="en-US" dirty="0" err="1"/>
              <a:t>Arnoldi</a:t>
            </a:r>
            <a:r>
              <a:rPr lang="en-US" dirty="0"/>
              <a:t> with an improved initial vector in hopes of estimating the remaining eigenvalues. </a:t>
            </a:r>
          </a:p>
        </p:txBody>
      </p:sp>
    </p:spTree>
    <p:extLst>
      <p:ext uri="{BB962C8B-B14F-4D97-AF65-F5344CB8AC3E}">
        <p14:creationId xmlns:p14="http://schemas.microsoft.com/office/powerpoint/2010/main" val="159860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816"/>
            <a:ext cx="8229600" cy="1143000"/>
          </a:xfrm>
        </p:spPr>
        <p:txBody>
          <a:bodyPr/>
          <a:lstStyle/>
          <a:p>
            <a:r>
              <a:rPr lang="en-US" dirty="0"/>
              <a:t>Estimating Eigenvalues using Explicit Restart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1371"/>
            <a:ext cx="8186727" cy="50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71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Restart Method using Deflation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</a:t>
            </a:r>
            <a:r>
              <a:rPr lang="en-US" dirty="0" smtClean="0"/>
              <a:t>the approach to the </a:t>
            </a:r>
            <a:r>
              <a:rPr lang="en-US" dirty="0"/>
              <a:t>eigenvalue problem for a dense matrix was to compute one eigenvalue at a time using deflation. After computing eigenvalue </a:t>
            </a:r>
            <a:r>
              <a:rPr lang="en-US" i="1" dirty="0" err="1" smtClean="0"/>
              <a:t>λ</a:t>
            </a:r>
            <a:r>
              <a:rPr lang="en-US" i="1" baseline="-25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dirty="0" smtClean="0"/>
              <a:t>“deflate” </a:t>
            </a:r>
            <a:r>
              <a:rPr lang="en-US" dirty="0"/>
              <a:t>the problem to computing an eigenvalue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(k-1) </a:t>
            </a:r>
            <a:r>
              <a:rPr lang="en-US" dirty="0"/>
              <a:t>× </a:t>
            </a:r>
            <a:r>
              <a:rPr lang="en-US" dirty="0" smtClean="0"/>
              <a:t>(k-1) </a:t>
            </a:r>
            <a:r>
              <a:rPr lang="en-US" dirty="0"/>
              <a:t>submatrix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Deflation is a component </a:t>
            </a:r>
            <a:r>
              <a:rPr lang="en-US" dirty="0"/>
              <a:t>of production quality algorithms for computing a few eigenpairs of a sparse matrix. </a:t>
            </a:r>
          </a:p>
        </p:txBody>
      </p:sp>
    </p:spTree>
    <p:extLst>
      <p:ext uri="{BB962C8B-B14F-4D97-AF65-F5344CB8AC3E}">
        <p14:creationId xmlns:p14="http://schemas.microsoft.com/office/powerpoint/2010/main" val="3704174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Restart Method using Deflation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</a:t>
            </a:r>
            <a:r>
              <a:rPr lang="en-US" dirty="0"/>
              <a:t>that we want a few of the largest eigenvalues in magnitude and that those eigenvalues are </a:t>
            </a:r>
            <a:r>
              <a:rPr lang="en-US" dirty="0" smtClean="0"/>
              <a:t>real. The idea is to find the eigenvalues in descending order of magnitude so that the eigenvalues are on an </a:t>
            </a:r>
            <a:r>
              <a:rPr lang="en-US" i="1" dirty="0" err="1" smtClean="0"/>
              <a:t>nev</a:t>
            </a:r>
            <a:r>
              <a:rPr lang="en-US" i="1" dirty="0" smtClean="0"/>
              <a:t> x </a:t>
            </a:r>
            <a:r>
              <a:rPr lang="en-US" i="1" dirty="0" err="1" smtClean="0"/>
              <a:t>nev</a:t>
            </a:r>
            <a:r>
              <a:rPr lang="en-US" dirty="0" smtClean="0"/>
              <a:t> upper triangular submatrix of </a:t>
            </a:r>
            <a:r>
              <a:rPr lang="en-US" i="1" dirty="0" smtClean="0"/>
              <a:t>H</a:t>
            </a:r>
            <a:r>
              <a:rPr lang="en-US" i="1" baseline="-25000" dirty="0" smtClean="0"/>
              <a:t>m</a:t>
            </a:r>
            <a:r>
              <a:rPr lang="en-US" dirty="0" smtClean="0"/>
              <a:t>. The next page shows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m</a:t>
            </a:r>
            <a:r>
              <a:rPr lang="en-US" dirty="0" smtClean="0"/>
              <a:t> as the first </a:t>
            </a:r>
            <a:r>
              <a:rPr lang="en-US" i="1" dirty="0" err="1" smtClean="0"/>
              <a:t>nev</a:t>
            </a:r>
            <a:r>
              <a:rPr lang="en-US" dirty="0" smtClean="0"/>
              <a:t> eigenvalues are computed.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83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0579"/>
            <a:ext cx="8229600" cy="1143000"/>
          </a:xfrm>
        </p:spPr>
        <p:txBody>
          <a:bodyPr/>
          <a:lstStyle/>
          <a:p>
            <a:r>
              <a:rPr lang="en-US" dirty="0"/>
              <a:t>A Restart Method using Deflation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5654"/>
            <a:ext cx="2633472" cy="1778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6" y="1567653"/>
            <a:ext cx="2633472" cy="17865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88898"/>
            <a:ext cx="2712339" cy="17910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42" y="4337133"/>
            <a:ext cx="3761613" cy="218427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61742" y="823165"/>
            <a:ext cx="2363724" cy="646331"/>
            <a:chOff x="361742" y="823165"/>
            <a:chExt cx="2363724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361742" y="823165"/>
              <a:ext cx="2363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Eigenvalue      .</a:t>
              </a:r>
            </a:p>
            <a:p>
              <a:r>
                <a:rPr lang="en-US" dirty="0" smtClean="0"/>
                <a:t>Column 1 locked.         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508" y="896955"/>
              <a:ext cx="219456" cy="21336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078086" y="823165"/>
            <a:ext cx="2273956" cy="646331"/>
            <a:chOff x="5078086" y="823165"/>
            <a:chExt cx="2273956" cy="646331"/>
          </a:xfrm>
        </p:grpSpPr>
        <p:grpSp>
          <p:nvGrpSpPr>
            <p:cNvPr id="14" name="Group 13"/>
            <p:cNvGrpSpPr/>
            <p:nvPr/>
          </p:nvGrpSpPr>
          <p:grpSpPr>
            <a:xfrm>
              <a:off x="5078086" y="823165"/>
              <a:ext cx="2273956" cy="646331"/>
              <a:chOff x="361742" y="823165"/>
              <a:chExt cx="2273956" cy="64633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61742" y="823165"/>
                <a:ext cx="2273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Eigenvalues      ,       .</a:t>
                </a:r>
              </a:p>
              <a:p>
                <a:r>
                  <a:rPr lang="en-US" dirty="0" smtClean="0"/>
                  <a:t>Column 2 locked.         </a:t>
                </a:r>
                <a:endParaRPr lang="en-US" dirty="0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3844" y="896955"/>
                <a:ext cx="219456" cy="213360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1435" y="891644"/>
              <a:ext cx="225552" cy="21336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51694" y="3551016"/>
            <a:ext cx="2459776" cy="646331"/>
            <a:chOff x="5078086" y="823165"/>
            <a:chExt cx="2459776" cy="646331"/>
          </a:xfrm>
        </p:grpSpPr>
        <p:grpSp>
          <p:nvGrpSpPr>
            <p:cNvPr id="21" name="Group 20"/>
            <p:cNvGrpSpPr/>
            <p:nvPr/>
          </p:nvGrpSpPr>
          <p:grpSpPr>
            <a:xfrm>
              <a:off x="5078086" y="823165"/>
              <a:ext cx="2459776" cy="646331"/>
              <a:chOff x="361742" y="823165"/>
              <a:chExt cx="2459776" cy="646331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61742" y="823165"/>
                <a:ext cx="24597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Eigenvalues      ,       ,      .</a:t>
                </a:r>
              </a:p>
              <a:p>
                <a:r>
                  <a:rPr lang="en-US" dirty="0" smtClean="0"/>
                  <a:t>Column 3 locked.         </a:t>
                </a:r>
                <a:endParaRPr lang="en-US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3844" y="896955"/>
                <a:ext cx="219456" cy="213360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1339" y="891644"/>
              <a:ext cx="225552" cy="213360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47" y="3641271"/>
            <a:ext cx="227076" cy="21640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077946" y="3546681"/>
            <a:ext cx="3008003" cy="646331"/>
            <a:chOff x="5077948" y="3363748"/>
            <a:chExt cx="3008003" cy="646331"/>
          </a:xfrm>
        </p:grpSpPr>
        <p:grpSp>
          <p:nvGrpSpPr>
            <p:cNvPr id="27" name="Group 26"/>
            <p:cNvGrpSpPr/>
            <p:nvPr/>
          </p:nvGrpSpPr>
          <p:grpSpPr>
            <a:xfrm>
              <a:off x="5077948" y="3363748"/>
              <a:ext cx="3008003" cy="646331"/>
              <a:chOff x="5078086" y="823165"/>
              <a:chExt cx="3008003" cy="646331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78086" y="823165"/>
                <a:ext cx="3008003" cy="646331"/>
                <a:chOff x="361742" y="823165"/>
                <a:chExt cx="3008003" cy="646331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361742" y="823165"/>
                  <a:ext cx="300800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Eigenvalues      ,       , ... ,          .</a:t>
                  </a:r>
                </a:p>
                <a:p>
                  <a:r>
                    <a:rPr lang="en-US" dirty="0" smtClean="0"/>
                    <a:t>Column </a:t>
                  </a:r>
                  <a:r>
                    <a:rPr lang="en-US" i="1" dirty="0" err="1" smtClean="0"/>
                    <a:t>nev</a:t>
                  </a:r>
                  <a:r>
                    <a:rPr lang="en-US" dirty="0" smtClean="0"/>
                    <a:t> locked.         </a:t>
                  </a:r>
                  <a:endParaRPr lang="en-US" dirty="0"/>
                </a:p>
              </p:txBody>
            </p:sp>
            <p:pic>
              <p:nvPicPr>
                <p:cNvPr id="31" name="Picture 30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3844" y="896955"/>
                  <a:ext cx="219456" cy="213360"/>
                </a:xfrm>
                <a:prstGeom prst="rect">
                  <a:avLst/>
                </a:prstGeom>
              </p:spPr>
            </p:pic>
          </p:grpSp>
          <p:pic>
            <p:nvPicPr>
              <p:cNvPr id="29" name="Picture 2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1339" y="891644"/>
                <a:ext cx="225552" cy="213360"/>
              </a:xfrm>
              <a:prstGeom prst="rect">
                <a:avLst/>
              </a:prstGeom>
            </p:spPr>
          </p:pic>
        </p:grpSp>
        <p:pic>
          <p:nvPicPr>
            <p:cNvPr id="33" name="Picture 3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200" y="3454003"/>
              <a:ext cx="452628" cy="214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89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/>
              <a:t>A Restart Method using Deflation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3" y="560477"/>
            <a:ext cx="6675120" cy="62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22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7151"/>
            <a:ext cx="8229600" cy="1143000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" y="842650"/>
            <a:ext cx="8720328" cy="23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" y="3363964"/>
            <a:ext cx="7640955" cy="32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7586"/>
            <a:ext cx="8229600" cy="1143000"/>
          </a:xfrm>
        </p:spPr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4" y="955414"/>
            <a:ext cx="7979664" cy="56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6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Power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Recall that the power method requires a loop that executes</a:t>
            </a:r>
          </a:p>
          <a:p>
            <a:endParaRPr lang="en-US" dirty="0"/>
          </a:p>
          <a:p>
            <a:r>
              <a:rPr lang="en-US" dirty="0" smtClean="0"/>
              <a:t>All </a:t>
            </a:r>
            <a:r>
              <a:rPr lang="en-US" dirty="0"/>
              <a:t>that is required is matrix-vector multiplication and normalization. The initial guess should be randomly generated, and the convergence rate depends on the </a:t>
            </a:r>
            <a:r>
              <a:rPr lang="en-US" dirty="0" smtClean="0"/>
              <a:t>ratio        , </a:t>
            </a:r>
            <a:r>
              <a:rPr lang="en-US" dirty="0"/>
              <a:t>where </a:t>
            </a:r>
            <a:r>
              <a:rPr lang="en-US" dirty="0" smtClean="0"/>
              <a:t>              are </a:t>
            </a:r>
            <a:r>
              <a:rPr lang="en-US" dirty="0"/>
              <a:t>two largest eigenvalues in magnitude.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43" y="2640481"/>
            <a:ext cx="1763268" cy="637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09" y="4800878"/>
            <a:ext cx="376428" cy="467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03" y="5403780"/>
            <a:ext cx="1082040" cy="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3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7055"/>
            <a:ext cx="8229600" cy="1143000"/>
          </a:xfrm>
        </p:spPr>
        <p:txBody>
          <a:bodyPr/>
          <a:lstStyle/>
          <a:p>
            <a:r>
              <a:rPr lang="en-US" dirty="0" smtClean="0"/>
              <a:t>Restart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6670"/>
            <a:ext cx="8229600" cy="4525963"/>
          </a:xfrm>
        </p:spPr>
        <p:txBody>
          <a:bodyPr/>
          <a:lstStyle/>
          <a:p>
            <a:r>
              <a:rPr lang="en-US" dirty="0" smtClean="0"/>
              <a:t>So </a:t>
            </a:r>
            <a:r>
              <a:rPr lang="en-US" dirty="0"/>
              <a:t>far, </a:t>
            </a:r>
            <a:r>
              <a:rPr lang="en-US" dirty="0" smtClean="0"/>
              <a:t>have </a:t>
            </a:r>
            <a:r>
              <a:rPr lang="en-US" dirty="0"/>
              <a:t>restarted with the current Ritz </a:t>
            </a:r>
            <a:r>
              <a:rPr lang="en-US" dirty="0" smtClean="0"/>
              <a:t>eigenvector</a:t>
            </a:r>
          </a:p>
          <a:p>
            <a:r>
              <a:rPr lang="en-US" dirty="0" smtClean="0"/>
              <a:t>Best </a:t>
            </a:r>
            <a:r>
              <a:rPr lang="en-US" dirty="0"/>
              <a:t>strategy is to select a vector </a:t>
            </a:r>
            <a:r>
              <a:rPr lang="en-US" i="1" dirty="0"/>
              <a:t>v</a:t>
            </a:r>
            <a:r>
              <a:rPr lang="en-US" dirty="0"/>
              <a:t> such </a:t>
            </a:r>
            <a:r>
              <a:rPr lang="en-US" dirty="0" smtClean="0"/>
              <a:t>that</a:t>
            </a:r>
            <a:br>
              <a:rPr lang="en-US" dirty="0" smtClean="0"/>
            </a:br>
            <a:r>
              <a:rPr lang="en-US" i="1" dirty="0" err="1" smtClean="0"/>
              <a:t>H</a:t>
            </a:r>
            <a:r>
              <a:rPr lang="en-US" i="1" baseline="-25000" dirty="0" err="1" smtClean="0"/>
              <a:t>m</a:t>
            </a:r>
            <a:r>
              <a:rPr lang="en-US" i="1" dirty="0" smtClean="0"/>
              <a:t>( </a:t>
            </a:r>
            <a:r>
              <a:rPr lang="en-US" i="1" dirty="0" err="1"/>
              <a:t>i+1,i</a:t>
            </a:r>
            <a:r>
              <a:rPr lang="en-US" i="1" dirty="0"/>
              <a:t> )=</a:t>
            </a:r>
            <a:r>
              <a:rPr lang="en-US" i="1" dirty="0" smtClean="0"/>
              <a:t>0</a:t>
            </a:r>
            <a:r>
              <a:rPr lang="en-US" dirty="0"/>
              <a:t> </a:t>
            </a:r>
            <a:r>
              <a:rPr lang="en-US" dirty="0" smtClean="0"/>
              <a:t>so that </a:t>
            </a:r>
            <a:r>
              <a:rPr lang="en-US" i="1" dirty="0" smtClean="0"/>
              <a:t>Q(:,</a:t>
            </a:r>
            <a:r>
              <a:rPr lang="en-US" i="1" dirty="0" err="1"/>
              <a:t>1:i</a:t>
            </a:r>
            <a:r>
              <a:rPr lang="en-US" i="1" dirty="0"/>
              <a:t> )</a:t>
            </a:r>
            <a:r>
              <a:rPr lang="en-US" dirty="0"/>
              <a:t> is in an invariant subspace of dimension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dirty="0"/>
              <a:t> . The </a:t>
            </a:r>
            <a:r>
              <a:rPr lang="en-US" dirty="0" err="1"/>
              <a:t>Arnoldi</a:t>
            </a:r>
            <a:r>
              <a:rPr lang="en-US" dirty="0"/>
              <a:t> iteration stops at iteration </a:t>
            </a:r>
            <a:r>
              <a:rPr lang="en-US" i="1" dirty="0" err="1"/>
              <a:t>i</a:t>
            </a:r>
            <a:r>
              <a:rPr lang="en-US" dirty="0"/>
              <a:t>, and the </a:t>
            </a:r>
            <a:r>
              <a:rPr lang="en-US" i="1" dirty="0" err="1"/>
              <a:t>i</a:t>
            </a:r>
            <a:r>
              <a:rPr lang="en-US" dirty="0"/>
              <a:t> eigenvalues are </a:t>
            </a:r>
            <a:r>
              <a:rPr lang="en-US" dirty="0" smtClean="0"/>
              <a:t>exact.</a:t>
            </a:r>
          </a:p>
          <a:p>
            <a:r>
              <a:rPr lang="en-US" dirty="0" smtClean="0"/>
              <a:t>Reasonable </a:t>
            </a:r>
            <a:r>
              <a:rPr lang="en-US" dirty="0"/>
              <a:t>strategy is to select a vector close to being in an invariant subspace of dimension less than or equal to </a:t>
            </a:r>
            <a:r>
              <a:rPr lang="en-US" i="1" dirty="0"/>
              <a:t>m</a:t>
            </a:r>
            <a:r>
              <a:rPr lang="en-US" dirty="0"/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44" y="1503767"/>
            <a:ext cx="524256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3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choose </a:t>
            </a:r>
            <a:r>
              <a:rPr lang="en-US" dirty="0"/>
              <a:t>to restart with a vector that is a linear combination of the current Ritz </a:t>
            </a:r>
            <a:r>
              <a:rPr lang="en-US" dirty="0" smtClean="0"/>
              <a:t>vectors,</a:t>
            </a:r>
          </a:p>
          <a:p>
            <a:endParaRPr lang="en-US" dirty="0"/>
          </a:p>
          <a:p>
            <a:r>
              <a:rPr lang="en-US" dirty="0" smtClean="0"/>
              <a:t>A more sophisticated approach involves </a:t>
            </a:r>
            <a:r>
              <a:rPr lang="en-US" dirty="0"/>
              <a:t>constructing a polynomial which, when applied to </a:t>
            </a:r>
            <a:r>
              <a:rPr lang="en-US" i="1" dirty="0"/>
              <a:t>A</a:t>
            </a:r>
            <a:r>
              <a:rPr lang="en-US" dirty="0"/>
              <a:t> , can improve the current Ritz vector prior to restarting </a:t>
            </a:r>
            <a:r>
              <a:rPr lang="en-US" dirty="0" err="1"/>
              <a:t>Arnoldi</a:t>
            </a:r>
            <a:r>
              <a:rPr lang="en-US" dirty="0"/>
              <a:t>.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804" y="2660580"/>
            <a:ext cx="1949196" cy="6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81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9681"/>
            <a:ext cx="8229600" cy="1143000"/>
          </a:xfrm>
        </p:spPr>
        <p:txBody>
          <a:bodyPr/>
          <a:lstStyle/>
          <a:p>
            <a:r>
              <a:rPr lang="en-US" dirty="0"/>
              <a:t>Restart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9381"/>
            <a:ext cx="8229600" cy="4525963"/>
          </a:xfrm>
        </p:spPr>
        <p:txBody>
          <a:bodyPr/>
          <a:lstStyle/>
          <a:p>
            <a:r>
              <a:rPr lang="en-US" dirty="0" smtClean="0"/>
              <a:t>Assume that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1</a:t>
            </a:r>
            <a:r>
              <a:rPr lang="en-US" i="1" dirty="0" smtClean="0"/>
              <a:t>,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2</a:t>
            </a:r>
            <a:r>
              <a:rPr lang="en-US" i="1" dirty="0" smtClean="0"/>
              <a:t>, ...,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n</a:t>
            </a:r>
            <a:r>
              <a:rPr lang="en-US" dirty="0" smtClean="0"/>
              <a:t> are a basis for         and that </a:t>
            </a:r>
            <a:r>
              <a:rPr lang="en-US" i="1" dirty="0" smtClean="0"/>
              <a:t>w</a:t>
            </a:r>
            <a:r>
              <a:rPr lang="en-US" dirty="0" smtClean="0"/>
              <a:t> is a vector                 </a:t>
            </a:r>
            <a:r>
              <a:rPr lang="en-US" dirty="0"/>
              <a:t>We are interested in approximating </a:t>
            </a:r>
            <a:r>
              <a:rPr lang="en-US" i="1" dirty="0"/>
              <a:t>k</a:t>
            </a:r>
            <a:r>
              <a:rPr lang="en-US" dirty="0"/>
              <a:t> of these eigenvectors, so write the sum as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Let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be a polynomial, compute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r</a:t>
            </a:r>
            <a:r>
              <a:rPr lang="en-US" i="1" dirty="0" smtClean="0"/>
              <a:t>(A</a:t>
            </a:r>
            <a:r>
              <a:rPr lang="en-US" i="1" dirty="0"/>
              <a:t>)</a:t>
            </a:r>
            <a:r>
              <a:rPr lang="en-US" dirty="0"/>
              <a:t> , apply it to </a:t>
            </a:r>
            <a:r>
              <a:rPr lang="en-US" i="1" dirty="0"/>
              <a:t>w</a:t>
            </a:r>
            <a:r>
              <a:rPr lang="en-US" dirty="0"/>
              <a:t> and </a:t>
            </a:r>
            <a:r>
              <a:rPr lang="en-US" dirty="0" smtClean="0"/>
              <a:t>obtain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11" y="1090701"/>
            <a:ext cx="414910" cy="250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85" y="2760600"/>
            <a:ext cx="2723388" cy="763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78" y="1353323"/>
            <a:ext cx="1376172" cy="693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60" y="4527881"/>
            <a:ext cx="4872228" cy="763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60" y="5765348"/>
            <a:ext cx="4951476" cy="7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10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2717"/>
            <a:ext cx="8229600" cy="1143000"/>
          </a:xfrm>
        </p:spPr>
        <p:txBody>
          <a:bodyPr/>
          <a:lstStyle/>
          <a:p>
            <a:r>
              <a:rPr lang="en-US" dirty="0"/>
              <a:t>Restart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6762"/>
            <a:ext cx="8229600" cy="4525963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uild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so that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r</a:t>
            </a:r>
            <a:r>
              <a:rPr lang="en-US" i="1" dirty="0" smtClean="0"/>
              <a:t>( </a:t>
            </a:r>
            <a:r>
              <a:rPr lang="en-US" i="1" dirty="0" err="1" smtClean="0"/>
              <a:t>λ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 ), </a:t>
            </a:r>
            <a:r>
              <a:rPr lang="en-US" i="1" dirty="0" err="1" smtClean="0"/>
              <a:t>k+1</a:t>
            </a:r>
            <a:r>
              <a:rPr lang="en-US" i="1" dirty="0" smtClean="0"/>
              <a:t> </a:t>
            </a:r>
            <a:r>
              <a:rPr lang="en-US" i="1" dirty="0"/>
              <a:t>≤ </a:t>
            </a:r>
            <a:r>
              <a:rPr lang="en-US" i="1" dirty="0" err="1"/>
              <a:t>i</a:t>
            </a:r>
            <a:r>
              <a:rPr lang="en-US" i="1" dirty="0"/>
              <a:t> ≤ n </a:t>
            </a:r>
            <a:r>
              <a:rPr lang="en-US" dirty="0"/>
              <a:t>, are small relative to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r</a:t>
            </a:r>
            <a:r>
              <a:rPr lang="en-US" i="1" dirty="0" smtClean="0"/>
              <a:t>( </a:t>
            </a:r>
            <a:r>
              <a:rPr lang="en-US" i="1" dirty="0" err="1" smtClean="0"/>
              <a:t>λ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 </a:t>
            </a:r>
            <a:r>
              <a:rPr lang="en-US" i="1" dirty="0"/>
              <a:t>),1 ≤ </a:t>
            </a:r>
            <a:r>
              <a:rPr lang="en-US" i="1" dirty="0" err="1"/>
              <a:t>i</a:t>
            </a:r>
            <a:r>
              <a:rPr lang="en-US" i="1" dirty="0"/>
              <a:t> ≤ k</a:t>
            </a:r>
            <a:r>
              <a:rPr lang="en-US" dirty="0"/>
              <a:t> </a:t>
            </a:r>
            <a:r>
              <a:rPr lang="en-US" dirty="0" smtClean="0"/>
              <a:t>. Then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r</a:t>
            </a:r>
            <a:r>
              <a:rPr lang="en-US" i="1" dirty="0" smtClean="0"/>
              <a:t>(A)w</a:t>
            </a:r>
            <a:r>
              <a:rPr lang="en-US" dirty="0" smtClean="0"/>
              <a:t> </a:t>
            </a:r>
            <a:r>
              <a:rPr lang="en-US" dirty="0"/>
              <a:t>will be dominated by the eigenvalues in which we are interested</a:t>
            </a:r>
            <a:r>
              <a:rPr lang="en-U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 err="1" smtClean="0"/>
              <a:t>p</a:t>
            </a:r>
            <a:r>
              <a:rPr lang="en-US" i="1" baseline="-25000" dirty="0" err="1" smtClean="0"/>
              <a:t>r</a:t>
            </a:r>
            <a:r>
              <a:rPr lang="en-US" dirty="0" smtClean="0"/>
              <a:t> is called a </a:t>
            </a:r>
            <a:r>
              <a:rPr lang="en-US" i="1" dirty="0" smtClean="0"/>
              <a:t>filtering polynomial</a:t>
            </a:r>
            <a:r>
              <a:rPr lang="en-US" dirty="0" smtClean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Consider the filtering polynomial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                                are the Ritz values we do not want.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Costly to compute.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56" y="4257132"/>
            <a:ext cx="6313932" cy="455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83" y="5027385"/>
            <a:ext cx="2816352" cy="4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Restart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p</a:t>
            </a:r>
            <a:r>
              <a:rPr lang="en-US" i="1" baseline="-25000" dirty="0" err="1" smtClean="0"/>
              <a:t>r</a:t>
            </a:r>
            <a:r>
              <a:rPr lang="en-US" i="1" dirty="0" smtClean="0"/>
              <a:t>(A)</a:t>
            </a:r>
            <a:r>
              <a:rPr lang="en-US" dirty="0" smtClean="0"/>
              <a:t> an </a:t>
            </a:r>
            <a:r>
              <a:rPr lang="en-US" dirty="0"/>
              <a:t>be evaluated quickly by using the implicit </a:t>
            </a:r>
            <a:r>
              <a:rPr lang="en-US" err="1"/>
              <a:t>QR</a:t>
            </a:r>
            <a:r>
              <a:rPr lang="en-US"/>
              <a:t> </a:t>
            </a:r>
            <a:r>
              <a:rPr lang="en-US" smtClean="0"/>
              <a:t>iteration, </a:t>
            </a:r>
            <a:r>
              <a:rPr lang="en-US" dirty="0"/>
              <a:t>and this is the basis for the implicitly restarted </a:t>
            </a:r>
            <a:r>
              <a:rPr lang="en-US" dirty="0" err="1"/>
              <a:t>Arnoldi</a:t>
            </a:r>
            <a:r>
              <a:rPr lang="en-US" dirty="0"/>
              <a:t> </a:t>
            </a:r>
            <a:r>
              <a:rPr lang="en-US" dirty="0" smtClean="0"/>
              <a:t>method, the method of choice for the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5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Implicitly Restarted </a:t>
            </a:r>
            <a:r>
              <a:rPr lang="en-US" dirty="0" err="1"/>
              <a:t>Arnoldi</a:t>
            </a:r>
            <a:r>
              <a:rPr lang="en-US" dirty="0"/>
              <a:t>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MATLAB</a:t>
            </a:r>
            <a:r>
              <a:rPr lang="en-US" dirty="0"/>
              <a:t> function </a:t>
            </a:r>
            <a:r>
              <a:rPr lang="en-US" dirty="0" err="1"/>
              <a:t>eigs</a:t>
            </a:r>
            <a:r>
              <a:rPr lang="en-US" dirty="0"/>
              <a:t> uses a version of this algorithm</a:t>
            </a:r>
            <a:r>
              <a:rPr lang="en-US" dirty="0" smtClean="0"/>
              <a:t>.</a:t>
            </a:r>
          </a:p>
          <a:p>
            <a:r>
              <a:rPr lang="en-US" dirty="0"/>
              <a:t>A filter polynomial enhances convergence, and by using the Francis algorithm (implicitly shifted </a:t>
            </a:r>
            <a:r>
              <a:rPr lang="en-US" dirty="0" err="1"/>
              <a:t>QR</a:t>
            </a:r>
            <a:r>
              <a:rPr lang="en-US" dirty="0"/>
              <a:t>), the filtering polynomial 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 </a:t>
            </a:r>
            <a:r>
              <a:rPr lang="en-US" dirty="0"/>
              <a:t>be evaluated in only </a:t>
            </a:r>
            <a:r>
              <a:rPr lang="en-US" i="1" dirty="0" smtClean="0"/>
              <a:t>O(</a:t>
            </a:r>
            <a:r>
              <a:rPr lang="en-US" i="1" dirty="0" err="1" smtClean="0"/>
              <a:t>m</a:t>
            </a:r>
            <a:r>
              <a:rPr lang="en-US" i="1" baseline="30000" dirty="0" err="1" smtClean="0"/>
              <a:t>2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flops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04" y="4257132"/>
            <a:ext cx="6175248" cy="4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6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678"/>
            <a:ext cx="8229600" cy="1143000"/>
          </a:xfrm>
        </p:spPr>
        <p:txBody>
          <a:bodyPr/>
          <a:lstStyle/>
          <a:p>
            <a:r>
              <a:rPr lang="en-US" dirty="0"/>
              <a:t>The Implicitly Restarted </a:t>
            </a:r>
            <a:r>
              <a:rPr lang="en-US" dirty="0" err="1"/>
              <a:t>Arnoldi</a:t>
            </a:r>
            <a:r>
              <a:rPr lang="en-US" dirty="0"/>
              <a:t> Method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52" y="1244727"/>
            <a:ext cx="6675120" cy="5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6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Implicitly Restarted </a:t>
            </a:r>
            <a:r>
              <a:rPr lang="en-US" dirty="0" err="1"/>
              <a:t>Arnoldi</a:t>
            </a:r>
            <a:r>
              <a:rPr lang="en-US" dirty="0"/>
              <a:t>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</a:t>
            </a:r>
            <a:r>
              <a:rPr lang="en-US" i="1" dirty="0" smtClean="0"/>
              <a:t>m-</a:t>
            </a:r>
            <a:r>
              <a:rPr lang="en-US" i="1" dirty="0" err="1" smtClean="0"/>
              <a:t>nev</a:t>
            </a:r>
            <a:r>
              <a:rPr lang="en-US" dirty="0" smtClean="0"/>
              <a:t> </a:t>
            </a:r>
            <a:r>
              <a:rPr lang="en-US" i="1" dirty="0" smtClean="0"/>
              <a:t>= 2</a:t>
            </a:r>
            <a:r>
              <a:rPr lang="en-US" dirty="0" smtClean="0"/>
              <a:t>. </a:t>
            </a:r>
            <a:r>
              <a:rPr lang="en-US" dirty="0"/>
              <a:t>Compute the implicit </a:t>
            </a:r>
            <a:r>
              <a:rPr lang="en-US" dirty="0" err="1"/>
              <a:t>QR</a:t>
            </a:r>
            <a:r>
              <a:rPr lang="en-US" dirty="0"/>
              <a:t> decomposition of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m</a:t>
            </a:r>
            <a:r>
              <a:rPr lang="en-US" dirty="0" smtClean="0"/>
              <a:t> </a:t>
            </a:r>
            <a:r>
              <a:rPr lang="en-US" dirty="0"/>
              <a:t>with shift </a:t>
            </a:r>
            <a:r>
              <a:rPr lang="en-US" dirty="0" smtClean="0"/>
              <a:t>        This results in an </a:t>
            </a:r>
            <a:r>
              <a:rPr lang="en-US" dirty="0" err="1" smtClean="0"/>
              <a:t>Arnoldi</a:t>
            </a:r>
            <a:r>
              <a:rPr lang="en-US" dirty="0" smtClean="0"/>
              <a:t> decomposition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Follow this by computing the implicit </a:t>
            </a:r>
            <a:r>
              <a:rPr lang="en-US" dirty="0" err="1" smtClean="0"/>
              <a:t>QR</a:t>
            </a:r>
            <a:r>
              <a:rPr lang="en-US" dirty="0" smtClean="0"/>
              <a:t> decomposition of </a:t>
            </a:r>
            <a:r>
              <a:rPr lang="en-US" i="1" dirty="0"/>
              <a:t> </a:t>
            </a:r>
            <a:r>
              <a:rPr lang="en-US" i="1" dirty="0" smtClean="0"/>
              <a:t>    </a:t>
            </a:r>
            <a:r>
              <a:rPr lang="en-US" baseline="-25000" dirty="0" smtClean="0"/>
              <a:t> </a:t>
            </a:r>
            <a:r>
              <a:rPr lang="en-US" dirty="0" smtClean="0"/>
              <a:t>with shift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13" y="2218436"/>
            <a:ext cx="534924" cy="321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21" y="4866454"/>
            <a:ext cx="534924" cy="320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89" y="3388983"/>
            <a:ext cx="4914900" cy="510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5" y="4864253"/>
            <a:ext cx="461772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0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Implicitly Restarted </a:t>
            </a:r>
            <a:r>
              <a:rPr lang="en-US" dirty="0" err="1"/>
              <a:t>Arnoldi</a:t>
            </a:r>
            <a:r>
              <a:rPr lang="en-US" dirty="0"/>
              <a:t>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results in a decomposition that is </a:t>
            </a:r>
            <a:r>
              <a:rPr lang="en-US" dirty="0"/>
              <a:t>exactly the one that would be obtained by </a:t>
            </a:r>
            <a:r>
              <a:rPr lang="en-US" dirty="0" smtClean="0"/>
              <a:t>executing</a:t>
            </a:r>
            <a:br>
              <a:rPr lang="en-US" dirty="0" smtClean="0"/>
            </a:br>
            <a:r>
              <a:rPr lang="en-US" i="1" dirty="0" smtClean="0"/>
              <a:t>(m-2)</a:t>
            </a:r>
            <a:r>
              <a:rPr lang="en-US" dirty="0" smtClean="0"/>
              <a:t> </a:t>
            </a:r>
            <a:r>
              <a:rPr lang="en-US" dirty="0"/>
              <a:t>steps of the </a:t>
            </a:r>
            <a:r>
              <a:rPr lang="en-US" dirty="0" err="1"/>
              <a:t>Arnoldi</a:t>
            </a:r>
            <a:r>
              <a:rPr lang="en-US" dirty="0"/>
              <a:t> process to the unit vector obtained </a:t>
            </a:r>
            <a:r>
              <a:rPr lang="en-US" dirty="0" smtClean="0"/>
              <a:t>from</a:t>
            </a:r>
            <a:endParaRPr lang="en-US" dirty="0"/>
          </a:p>
          <a:p>
            <a:r>
              <a:rPr lang="en-US" dirty="0" smtClean="0"/>
              <a:t>Either accept </a:t>
            </a:r>
            <a:r>
              <a:rPr lang="en-US" dirty="0"/>
              <a:t>an eigenvalue or perform two more </a:t>
            </a:r>
            <a:r>
              <a:rPr lang="en-US" dirty="0" err="1"/>
              <a:t>Arnoldi</a:t>
            </a:r>
            <a:r>
              <a:rPr lang="en-US" dirty="0"/>
              <a:t> steps to obtain an </a:t>
            </a:r>
            <a:r>
              <a:rPr lang="en-US" i="1" dirty="0"/>
              <a:t>m</a:t>
            </a:r>
            <a:r>
              <a:rPr lang="en-US" dirty="0"/>
              <a:t> step </a:t>
            </a:r>
            <a:r>
              <a:rPr lang="en-US" dirty="0" err="1"/>
              <a:t>Arnoldi</a:t>
            </a:r>
            <a:r>
              <a:rPr lang="en-US" dirty="0"/>
              <a:t> </a:t>
            </a:r>
            <a:r>
              <a:rPr lang="en-US" dirty="0" smtClean="0"/>
              <a:t>decomposition.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712" y="3129427"/>
            <a:ext cx="3185160" cy="4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8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en-US" dirty="0" err="1"/>
              <a:t>eigsb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algorithm </a:t>
            </a:r>
            <a:r>
              <a:rPr lang="en-US" dirty="0" err="1" smtClean="0"/>
              <a:t>eigsb</a:t>
            </a:r>
            <a:r>
              <a:rPr lang="en-US" dirty="0" smtClean="0"/>
              <a:t> is supported by the function </a:t>
            </a:r>
            <a:r>
              <a:rPr lang="en-US" dirty="0" err="1" smtClean="0"/>
              <a:t>arnoldif</a:t>
            </a:r>
            <a:r>
              <a:rPr lang="en-US" dirty="0" smtClean="0"/>
              <a:t> </a:t>
            </a:r>
            <a:r>
              <a:rPr lang="en-US" dirty="0"/>
              <a:t>that computes the </a:t>
            </a:r>
            <a:r>
              <a:rPr lang="en-US" dirty="0" err="1"/>
              <a:t>Arnoldi</a:t>
            </a:r>
            <a:r>
              <a:rPr lang="en-US" dirty="0"/>
              <a:t> decomposition in the form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53" y="3394110"/>
            <a:ext cx="3846576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1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441"/>
            <a:ext cx="8229600" cy="1143000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3" y="985559"/>
            <a:ext cx="6887283" cy="529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0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1259"/>
            <a:ext cx="7313613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 </a:t>
            </a:r>
            <a:r>
              <a:rPr lang="en-US" dirty="0" err="1" smtClean="0"/>
              <a:t>eigsb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6"/>
          <a:stretch/>
        </p:blipFill>
        <p:spPr bwMode="auto">
          <a:xfrm>
            <a:off x="208202" y="1056429"/>
            <a:ext cx="8763000" cy="534437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200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70960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</a:t>
            </a:r>
            <a:r>
              <a:rPr lang="en-US" dirty="0" err="1"/>
              <a:t>eigsb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9" b="17421"/>
          <a:stretch/>
        </p:blipFill>
        <p:spPr>
          <a:xfrm>
            <a:off x="190500" y="1797538"/>
            <a:ext cx="8763000" cy="25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548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69"/>
            <a:ext cx="9144000" cy="1170960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</a:t>
            </a:r>
            <a:r>
              <a:rPr lang="en-US" dirty="0" err="1"/>
              <a:t>eigsb</a:t>
            </a:r>
            <a:endParaRPr lang="en-US" dirty="0"/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 b="10535"/>
          <a:stretch/>
        </p:blipFill>
        <p:spPr bwMode="auto">
          <a:xfrm>
            <a:off x="190500" y="1660768"/>
            <a:ext cx="8763000" cy="460130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875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70960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</a:t>
            </a:r>
            <a:r>
              <a:rPr lang="en-US" dirty="0" err="1"/>
              <a:t>eigsb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5" b="13974"/>
          <a:stretch/>
        </p:blipFill>
        <p:spPr bwMode="auto">
          <a:xfrm>
            <a:off x="190500" y="2491153"/>
            <a:ext cx="8763000" cy="306753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51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70960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</a:t>
            </a:r>
            <a:r>
              <a:rPr lang="en-US" dirty="0" err="1"/>
              <a:t>eigsb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0"/>
          <a:stretch/>
        </p:blipFill>
        <p:spPr bwMode="auto">
          <a:xfrm>
            <a:off x="190500" y="2344615"/>
            <a:ext cx="8763000" cy="3686908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755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4" y="1545213"/>
            <a:ext cx="8721852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4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 </a:t>
            </a:r>
            <a:r>
              <a:rPr lang="en-US" dirty="0"/>
              <a:t>Computation using the Lanczos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sparse symmetric matrix </a:t>
            </a:r>
            <a:r>
              <a:rPr lang="en-US" i="1" dirty="0"/>
              <a:t>A </a:t>
            </a:r>
            <a:r>
              <a:rPr lang="en-US" dirty="0"/>
              <a:t>has properties that will enable us to compute eigenvalues and eigenvectors more efficiently than we are able to do </a:t>
            </a:r>
            <a:r>
              <a:rPr lang="en-US" dirty="0" smtClean="0"/>
              <a:t>for a </a:t>
            </a:r>
            <a:r>
              <a:rPr lang="en-US" dirty="0" err="1"/>
              <a:t>nonsymmetric</a:t>
            </a:r>
            <a:r>
              <a:rPr lang="en-US" dirty="0"/>
              <a:t> sparse matrix. Also, much more is known about convergence properties for the eigenvalue computations</a:t>
            </a:r>
            <a:r>
              <a:rPr lang="en-U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For instance, the following lemma is used </a:t>
            </a:r>
            <a:r>
              <a:rPr lang="en-US" dirty="0"/>
              <a:t>to investigate approximate eigenpairs of </a:t>
            </a:r>
            <a:r>
              <a:rPr lang="en-US" i="1" dirty="0"/>
              <a:t>A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4" y="5704777"/>
            <a:ext cx="8721852" cy="84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58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Computation using the Lanczos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22718"/>
            <a:ext cx="8229600" cy="3960060"/>
          </a:xfrm>
        </p:spPr>
        <p:txBody>
          <a:bodyPr/>
          <a:lstStyle/>
          <a:p>
            <a:r>
              <a:rPr lang="en-US" dirty="0"/>
              <a:t>Recall that the Lanczos process for a symmetric matrix </a:t>
            </a:r>
            <a:r>
              <a:rPr lang="en-US" dirty="0" smtClean="0"/>
              <a:t>is </a:t>
            </a:r>
            <a:r>
              <a:rPr lang="en-US" dirty="0"/>
              <a:t>the </a:t>
            </a:r>
            <a:r>
              <a:rPr lang="en-US" dirty="0" err="1"/>
              <a:t>Arnoldi</a:t>
            </a:r>
            <a:r>
              <a:rPr lang="en-US" dirty="0"/>
              <a:t> process for a symmetric matrix and takes the form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52756" y="3474552"/>
            <a:ext cx="4419600" cy="2323440"/>
            <a:chOff x="2183384" y="4391373"/>
            <a:chExt cx="4419600" cy="2323440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0" y="4391373"/>
              <a:ext cx="3709416" cy="2971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384" y="4893633"/>
              <a:ext cx="4419600" cy="1821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531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Computation using the Lanczos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        is a Ritz value of </a:t>
            </a:r>
            <a:r>
              <a:rPr lang="en-US" i="1" dirty="0" smtClean="0"/>
              <a:t>T</a:t>
            </a:r>
            <a:r>
              <a:rPr lang="en-US" i="1" baseline="-25000" dirty="0" smtClean="0"/>
              <a:t>m</a:t>
            </a:r>
            <a:r>
              <a:rPr lang="en-US" dirty="0" smtClean="0"/>
              <a:t>, using the lemma it follows that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                         is small,        is a good approximation to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38" y="2680677"/>
            <a:ext cx="3582924" cy="475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49" y="1736132"/>
            <a:ext cx="454152" cy="336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05" y="3664252"/>
            <a:ext cx="2019300" cy="475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27" y="3689427"/>
            <a:ext cx="454152" cy="336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87" y="4276834"/>
            <a:ext cx="184404" cy="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2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726"/>
            <a:ext cx="8229600" cy="1143000"/>
          </a:xfrm>
        </p:spPr>
        <p:txBody>
          <a:bodyPr/>
          <a:lstStyle/>
          <a:p>
            <a:r>
              <a:rPr lang="en-US" dirty="0"/>
              <a:t>Eigenvalue Computation using the Lanczos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9767"/>
            <a:ext cx="8229600" cy="4525963"/>
          </a:xfrm>
        </p:spPr>
        <p:txBody>
          <a:bodyPr/>
          <a:lstStyle/>
          <a:p>
            <a:r>
              <a:rPr lang="en-US" dirty="0"/>
              <a:t>Poor convergence can result from a bad choice of the starting vector, so a random vector is a good choice</a:t>
            </a:r>
            <a:r>
              <a:rPr lang="en-US" dirty="0" smtClean="0"/>
              <a:t>.</a:t>
            </a:r>
          </a:p>
          <a:p>
            <a:r>
              <a:rPr lang="en-US" dirty="0"/>
              <a:t>Multiple eigenvalues or eigenvalues that are very close to each other particularly cause problems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Roundoff</a:t>
            </a:r>
            <a:r>
              <a:rPr lang="en-US" dirty="0" smtClean="0"/>
              <a:t> </a:t>
            </a:r>
            <a:r>
              <a:rPr lang="en-US" dirty="0"/>
              <a:t>error can cause lack or orthogonality among the Lanczos vectors, and this happens as soon as Ritz vectors have converged accurately enough to </a:t>
            </a:r>
            <a:r>
              <a:rPr lang="en-US" dirty="0" smtClean="0"/>
              <a:t>eigenvectors.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5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91" y="1246817"/>
            <a:ext cx="5676900" cy="4274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7697" y="5416062"/>
            <a:ext cx="1078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rdb200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1807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Computation using the Lanczos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loss of orthogonality can cause simple eigenvalues to appear as multiple eigenvalues, and these are called </a:t>
            </a:r>
            <a:r>
              <a:rPr lang="en-US" i="1" dirty="0"/>
              <a:t>ghost </a:t>
            </a:r>
            <a:r>
              <a:rPr lang="en-US" i="1" dirty="0" smtClean="0"/>
              <a:t>eigenvalues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32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Computation using the Lanczos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eigssymb</a:t>
            </a:r>
            <a:r>
              <a:rPr lang="en-US" dirty="0"/>
              <a:t> in the software distribution implements the implicitly restarted Lanczos process. The only real differences between this function and </a:t>
            </a:r>
            <a:r>
              <a:rPr lang="en-US" dirty="0" err="1"/>
              <a:t>eigsb</a:t>
            </a:r>
            <a:r>
              <a:rPr lang="en-US" dirty="0"/>
              <a:t> is the use of the Lanczos decomposition instead of </a:t>
            </a:r>
            <a:r>
              <a:rPr lang="en-US" dirty="0" err="1"/>
              <a:t>Arnoldi</a:t>
            </a:r>
            <a:r>
              <a:rPr lang="en-US" dirty="0"/>
              <a:t> and the fact that only a single shift is necessary since the matrix has real eigenvalues. </a:t>
            </a:r>
          </a:p>
        </p:txBody>
      </p:sp>
    </p:spTree>
    <p:extLst>
      <p:ext uri="{BB962C8B-B14F-4D97-AF65-F5344CB8AC3E}">
        <p14:creationId xmlns:p14="http://schemas.microsoft.com/office/powerpoint/2010/main" val="1858576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5" y="1294003"/>
            <a:ext cx="8735569" cy="43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2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of the Lanczos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</a:t>
            </a:r>
            <a:r>
              <a:rPr lang="en-US" dirty="0"/>
              <a:t>bounds indicate that for many matrices and for relatively small </a:t>
            </a:r>
            <a:r>
              <a:rPr lang="en-US" i="1" dirty="0"/>
              <a:t>m</a:t>
            </a:r>
            <a:r>
              <a:rPr lang="en-US" dirty="0"/>
              <a:t> , several of the largest or smallest of the eigenvalues of </a:t>
            </a:r>
            <a:r>
              <a:rPr lang="en-US" i="1" dirty="0"/>
              <a:t>A</a:t>
            </a:r>
            <a:r>
              <a:rPr lang="en-US" dirty="0"/>
              <a:t> are well approximated by eigenvalues of the corresponding Lanczos matrices. In practice it is not always the case that both ends of the spectrum of a symmetric matrix are approximated accurately. However, it is generally true that at least one end of the spectrum is approximated well.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4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</a:t>
            </a:r>
            <a:r>
              <a:rPr lang="en-US" dirty="0"/>
              <a:t>with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0</a:t>
            </a:r>
            <a:r>
              <a:rPr lang="en-US" dirty="0" smtClean="0"/>
              <a:t> </a:t>
            </a:r>
            <a:r>
              <a:rPr lang="en-US" dirty="0"/>
              <a:t>, the power method generates the Krylov subspace </a:t>
            </a:r>
            <a:br>
              <a:rPr lang="en-US" dirty="0"/>
            </a:br>
            <a:r>
              <a:rPr lang="en-US" dirty="0" smtClean="0"/>
              <a:t>Of </a:t>
            </a:r>
            <a:r>
              <a:rPr lang="en-US" dirty="0"/>
              <a:t>these vectors, </a:t>
            </a:r>
            <a:r>
              <a:rPr lang="en-US" dirty="0" smtClean="0"/>
              <a:t>only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k</a:t>
            </a:r>
            <a:r>
              <a:rPr lang="en-US" i="1" baseline="-25000" dirty="0" smtClean="0"/>
              <a:t>-1</a:t>
            </a:r>
            <a:r>
              <a:rPr lang="en-US" i="1" dirty="0" smtClean="0"/>
              <a:t>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0</a:t>
            </a:r>
            <a:r>
              <a:rPr lang="en-US" dirty="0" smtClean="0"/>
              <a:t> is used as the approximate </a:t>
            </a:r>
            <a:r>
              <a:rPr lang="en-US" dirty="0"/>
              <a:t>eigenvector. It seems reasonable that we can do better by choosing </a:t>
            </a:r>
            <a:r>
              <a:rPr lang="en-US" dirty="0" smtClean="0"/>
              <a:t>the approximate </a:t>
            </a:r>
            <a:r>
              <a:rPr lang="en-US" dirty="0"/>
              <a:t>eigenvector as a linear combination </a:t>
            </a:r>
            <a:r>
              <a:rPr lang="en-US" dirty="0" smtClean="0"/>
              <a:t>                          of </a:t>
            </a:r>
            <a:r>
              <a:rPr lang="en-US" dirty="0"/>
              <a:t>vectors from the Krylov subspace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294" y="2336799"/>
            <a:ext cx="4675863" cy="196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26" y="4660201"/>
            <a:ext cx="2118360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6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Eigenvalue </a:t>
            </a:r>
            <a:r>
              <a:rPr lang="en-US" dirty="0"/>
              <a:t>Computation using the </a:t>
            </a:r>
            <a:r>
              <a:rPr lang="en-US" dirty="0" err="1"/>
              <a:t>Arnoldi</a:t>
            </a:r>
            <a:r>
              <a:rPr lang="en-US" dirty="0"/>
              <a:t>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Arnoldi</a:t>
            </a:r>
            <a:r>
              <a:rPr lang="en-US" dirty="0" smtClean="0"/>
              <a:t> process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/>
              <a:t>we use the eigenvalues of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m</a:t>
            </a:r>
            <a:r>
              <a:rPr lang="en-US" dirty="0" smtClean="0"/>
              <a:t> to </a:t>
            </a:r>
            <a:r>
              <a:rPr lang="en-US" dirty="0"/>
              <a:t>approximate the eigenvalues of </a:t>
            </a:r>
            <a:r>
              <a:rPr lang="en-US" dirty="0" smtClean="0"/>
              <a:t>A?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Only </a:t>
            </a:r>
            <a:r>
              <a:rPr lang="en-US" dirty="0"/>
              <a:t>a few of those </a:t>
            </a:r>
            <a:r>
              <a:rPr lang="en-US" i="1" dirty="0"/>
              <a:t>m</a:t>
            </a:r>
            <a:r>
              <a:rPr lang="en-US" dirty="0"/>
              <a:t> eigenvalues will lead to good approximations to the eigenvalues of </a:t>
            </a:r>
            <a:r>
              <a:rPr lang="en-US" i="1" dirty="0"/>
              <a:t>A</a:t>
            </a:r>
            <a:r>
              <a:rPr lang="en-US" dirty="0"/>
              <a:t>, and those eigenvalues tend to be the largest and the smallest eigenvalues of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m</a:t>
            </a:r>
            <a:r>
              <a:rPr lang="en-US" dirty="0" smtClean="0"/>
              <a:t> </a:t>
            </a:r>
            <a:r>
              <a:rPr lang="en-US"/>
              <a:t>. 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0" y="2303642"/>
            <a:ext cx="8718804" cy="16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2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Ritz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              is an eigenvalue and associated eigenvector of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m</a:t>
            </a:r>
            <a:r>
              <a:rPr lang="en-US" dirty="0" smtClean="0"/>
              <a:t>,       is a </a:t>
            </a:r>
            <a:r>
              <a:rPr lang="en-US" i="1" dirty="0" smtClean="0"/>
              <a:t>Ritz value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is a </a:t>
            </a:r>
            <a:r>
              <a:rPr lang="en-US" i="1" dirty="0" smtClean="0"/>
              <a:t>Ritz eigenvector</a:t>
            </a:r>
            <a:r>
              <a:rPr lang="en-US" dirty="0" smtClean="0"/>
              <a:t>, and</a:t>
            </a:r>
            <a:br>
              <a:rPr lang="en-US" dirty="0" smtClean="0"/>
            </a:br>
            <a:r>
              <a:rPr lang="en-US" dirty="0" smtClean="0"/>
              <a:t>                is a </a:t>
            </a:r>
            <a:r>
              <a:rPr lang="en-US" i="1" dirty="0" smtClean="0"/>
              <a:t>Ritz pair</a:t>
            </a:r>
            <a:r>
              <a:rPr lang="en-US" dirty="0" smtClean="0"/>
              <a:t>. Then,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49" y="1736132"/>
            <a:ext cx="1075944" cy="336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060" y="2243388"/>
            <a:ext cx="454152" cy="3368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" y="2708402"/>
            <a:ext cx="1668780" cy="336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" y="3157432"/>
            <a:ext cx="1348740" cy="455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92" y="3979132"/>
            <a:ext cx="5349240" cy="12131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52360" y="5636837"/>
            <a:ext cx="4132606" cy="370570"/>
            <a:chOff x="2540000" y="5505259"/>
            <a:chExt cx="4132606" cy="370570"/>
          </a:xfrm>
        </p:grpSpPr>
        <p:sp>
          <p:nvSpPr>
            <p:cNvPr id="9" name="TextBox 8"/>
            <p:cNvSpPr txBox="1"/>
            <p:nvPr/>
          </p:nvSpPr>
          <p:spPr>
            <a:xfrm>
              <a:off x="2540000" y="5506497"/>
              <a:ext cx="4132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Reason for calling          a Ritz eigenvector.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162" y="5505259"/>
              <a:ext cx="443484" cy="336804"/>
            </a:xfrm>
            <a:prstGeom prst="rect">
              <a:avLst/>
            </a:prstGeom>
          </p:spPr>
        </p:pic>
      </p:grpSp>
      <p:cxnSp>
        <p:nvCxnSpPr>
          <p:cNvPr id="14" name="Straight Arrow Connector 13"/>
          <p:cNvCxnSpPr/>
          <p:nvPr/>
        </p:nvCxnSpPr>
        <p:spPr>
          <a:xfrm flipV="1">
            <a:off x="2723103" y="5294241"/>
            <a:ext cx="0" cy="366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1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13" y="-238684"/>
            <a:ext cx="8229600" cy="1143000"/>
          </a:xfrm>
        </p:spPr>
        <p:txBody>
          <a:bodyPr/>
          <a:lstStyle/>
          <a:p>
            <a:r>
              <a:rPr lang="en-US" dirty="0"/>
              <a:t>Ritz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5897"/>
            <a:ext cx="8229600" cy="4525963"/>
          </a:xfrm>
        </p:spPr>
        <p:txBody>
          <a:bodyPr/>
          <a:lstStyle/>
          <a:p>
            <a:r>
              <a:rPr lang="en-US" dirty="0" smtClean="0"/>
              <a:t>Define                                  Since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results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              is component </a:t>
            </a:r>
            <a:r>
              <a:rPr lang="en-US" i="1" dirty="0"/>
              <a:t>m</a:t>
            </a:r>
            <a:r>
              <a:rPr lang="en-US" dirty="0" smtClean="0"/>
              <a:t> of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           or               is small,           is an estimate</a:t>
            </a:r>
            <a:br>
              <a:rPr lang="en-US" dirty="0" smtClean="0"/>
            </a:br>
            <a:r>
              <a:rPr lang="en-US" dirty="0" smtClean="0"/>
              <a:t>of the error in using                  as an </a:t>
            </a:r>
            <a:r>
              <a:rPr lang="en-US" dirty="0" err="1" smtClean="0"/>
              <a:t>eigenpair</a:t>
            </a:r>
            <a:r>
              <a:rPr lang="en-US" dirty="0" smtClean="0"/>
              <a:t> of </a:t>
            </a:r>
            <a:r>
              <a:rPr lang="en-US" i="1" dirty="0" smtClean="0"/>
              <a:t>A</a:t>
            </a:r>
            <a:r>
              <a:rPr lang="en-US" dirty="0" smtClean="0"/>
              <a:t>.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61" y="821733"/>
            <a:ext cx="2805684" cy="455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12" y="3029542"/>
            <a:ext cx="3329940" cy="475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36" y="1459970"/>
            <a:ext cx="4619244" cy="338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61" y="3697640"/>
            <a:ext cx="1086612" cy="4754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32" y="3766982"/>
            <a:ext cx="537972" cy="3368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09" y="4841073"/>
            <a:ext cx="835152" cy="248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754" y="4653569"/>
            <a:ext cx="1086612" cy="4754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31" y="5186583"/>
            <a:ext cx="1348740" cy="4556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55" y="4612868"/>
            <a:ext cx="751332" cy="46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3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 of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m</a:t>
            </a:r>
            <a:r>
              <a:rPr lang="en-US" dirty="0" smtClean="0"/>
              <a:t> Near the Ends of the Spectrum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largest and smallest Ritz values in magnitude </a:t>
            </a:r>
            <a:r>
              <a:rPr lang="en-US" dirty="0" smtClean="0"/>
              <a:t>tend to be closest </a:t>
            </a:r>
            <a:r>
              <a:rPr lang="en-US" dirty="0"/>
              <a:t>to eigenvalues of </a:t>
            </a:r>
            <a:r>
              <a:rPr lang="en-US" i="1" dirty="0" smtClean="0"/>
              <a:t>A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6" y="3311481"/>
            <a:ext cx="8735568" cy="31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48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3.5"/>
  <p:tag name="ORIGINALWIDTH" val="867.75"/>
  <p:tag name="LATEXADDIN" val="\documentclass{article}&#10;\usepackage{amsmath}&#10;\pagestyle{empty}&#10;\begin{document}&#10;&#10;&#10;\begin{eqnarray*}&#10;x_{k}=Ax_{k-1},\\&#10;x_{k}=x_{k}/\left\Vert x_{k}\right\Vert _{2}.&#10;\end{eqnarray*}&#10;&#10;\end{document}"/>
  <p:tag name="IGUANATEXSIZE" val="20"/>
  <p:tag name="IGUANATEXCURSOR" val="1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5"/>
  <p:tag name="ORIGINALWIDTH" val="821.25"/>
  <p:tag name="LATEXADDIN" val="\documentclass{article}&#10;\usepackage{amsmath}&#10;\pagestyle{empty}&#10;\begin{document}&#10;&#10;$v_{i}^{\left(m\right)}=Q_{m}u_{i}^{\left(m\right)}$&#10;&#10;&#10;\end{document}"/>
  <p:tag name="IGUANATEXSIZE" val="20"/>
  <p:tag name="IGUANATEXCURSOR" val="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663.75"/>
  <p:tag name="LATEXADDIN" val="\documentclass{article}&#10;\usepackage{amsmath}&#10;\pagestyle{empty}&#10;\begin{document}&#10;&#10;&#10;$\left(\lambda_{i}^{\left(m\right)},\, v_{i}^{\left(m\right)}\right)$&#10;&#10;\end{document}"/>
  <p:tag name="IGUANATEXSIZE" val="20"/>
  <p:tag name="IGUANATEXCURSOR" val="15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"/>
  <p:tag name="ORIGINALWIDTH" val="2632.5"/>
  <p:tag name="LATEXADDIN" val="\documentclass{article}&#10;\usepackage{amsmath}&#10;\pagestyle{empty}&#10;\begin{document}&#10;&#10;&#10;\begin{eqnarray*}&#10;AQ_{m}u_{i}^{\left(m\right)}=Q_{m}H_{m}u_{i}^{\left(m\right)}+h_{m+1,\, m\,}q_{m+1}e_{m}^{T}u_{i}^{\left(m\right)}\\&#10;AQ_{m}u_{i}^{\left(m\right)}=Q_{m}\lambda_{i}^{\left(m\right)}u_{i}^{\left(m\right)}+h_{m+1,\, m\,}q_{m+1}e_{m}^{T}u_{i}^{\left(m\right)}\\&#10;Av_{i}^{\left(m\right)}=\lambda_{i}^{\left(m\right)}v_{i}^{\left(m\right)}+h_{m+1,\, m}\, q_{m+1}e_{m}^{T}u_{i}^{\left(m\right)}.&#10;\end{eqnarray*}&#10;&#10;\end{document}"/>
  <p:tag name="IGUANATEXSIZE" val="20"/>
  <p:tag name="IGUANATEXCURSOR" val="50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5"/>
  <p:tag name="ORIGINALWIDTH" val="218.25"/>
  <p:tag name="LATEXADDIN" val="\documentclass{article}&#10;\usepackage{amsmath}&#10;\pagestyle{empty}&#10;\begin{document}&#10;&#10;$v_{i}^{\left(m\right)}$&#10;&#10;&#10;\end{document}"/>
  <p:tag name="IGUANATEXSIZE" val="20"/>
  <p:tag name="IGUANATEXCURSOR" val="8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1380.75"/>
  <p:tag name="LATEXADDIN" val="\documentclass{article}&#10;\usepackage{amsmath}&#10;\pagestyle{empty}&#10;\begin{document}&#10;&#10;\[&#10;r_{i}^{\left(m\right)}=\left(A-\lambda_{i}^{\left(m\right)}I\right)v_{i}^{\left(m\right)}.&#10;\]&#10;&#10;&#10;\end{document}"/>
  <p:tag name="IGUANATEXSIZE" val="20"/>
  <p:tag name="IGUANATEXCURSOR" val="17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4"/>
  <p:tag name="ORIGINALWIDTH" val="1638.75"/>
  <p:tag name="LATEXADDIN" val="\documentclass{article}&#10;\usepackage{amsmath}&#10;\pagestyle{empty}&#10;\begin{document}&#10;&#10;&#10;\[&#10;\left\Vert r_{i}^{\left(m\right)}\right\Vert _{2}=h_{m+1,\, m}\left|\left(u_{i}^{\left(m\right)}\right)_{m}\right|,&#10;\]&#10;&#10;\end{document}"/>
  <p:tag name="IGUANATEXSIZE" val="20"/>
  <p:tag name="IGUANATEXCURSOR" val="20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5"/>
  <p:tag name="ORIGINALWIDTH" val="2273.25"/>
  <p:tag name="LATEXADDIN" val="\documentclass{article}&#10;\usepackage{amsmath}&#10;\pagestyle{empty}&#10;\begin{document}&#10;&#10;$Av_{i}^{\left(m\right)}=\lambda_{i}^{\left(m\right)}v_{i}^{\left(m\right)}+h_{m+1,\, m}\, q_{m+1}e_{m}^{T}u_{i}^{\left(m\right)},$&#10;&#10;&#10;\end{document}"/>
  <p:tag name="IGUANATEXSIZE" val="20"/>
  <p:tag name="IGUANATEXCURSOR" val="2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4"/>
  <p:tag name="ORIGINALWIDTH" val="534.75"/>
  <p:tag name="LATEXADDIN" val="\documentclass{article}&#10;\usepackage{amsmath}&#10;\pagestyle{empty}&#10;\begin{document}&#10;&#10;$\left|\left(u_{i}^{\left(m\right)}\right)_{m}\right|$&#10;&#10;&#10;\end{document}"/>
  <p:tag name="IGUANATEXSIZE" val="20"/>
  <p:tag name="IGUANATEXCURSOR" val="13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5"/>
  <p:tag name="ORIGINALWIDTH" val="264.75"/>
  <p:tag name="LATEXADDIN" val="\documentclass{article}&#10;\usepackage{amsmath}&#10;\pagestyle{empty}&#10;\begin{document}&#10;&#10;&#10;$u_{i}^{\left(m\right)}.$&#10;&#10;\end{document}"/>
  <p:tag name="IGUANATEXSIZE" val="20"/>
  <p:tag name="IGUANATEXCURSOR" val="10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5"/>
  <p:tag name="ORIGINALWIDTH" val="411"/>
  <p:tag name="LATEXADDIN" val="\documentclass{article}&#10;\usepackage{amsmath}&#10;\pagestyle{empty}&#10;\begin{document}&#10;&#10;$h_{m+1,\, m}$&#10;&#10;&#10;\end{document}"/>
  <p:tag name="IGUANATEXSIZE" val="20"/>
  <p:tag name="IGUANATEXCURSOR" val="9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25"/>
  <p:tag name="ORIGINALWIDTH" val="185.25"/>
  <p:tag name="LATEXADDIN" val="\documentclass{article}&#10;\usepackage{amsmath}&#10;\pagestyle{empty}&#10;\begin{document}&#10;&#10;$\left|\frac{\lambda_{2}}{\lambda_{1}}\right|$&#10;&#10;&#10;\end{document}"/>
  <p:tag name="IGUANATEXSIZE" val="20"/>
  <p:tag name="IGUANATEXCURSOR" val="12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4"/>
  <p:tag name="ORIGINALWIDTH" val="534.75"/>
  <p:tag name="LATEXADDIN" val="\documentclass{article}&#10;\usepackage{amsmath}&#10;\pagestyle{empty}&#10;\begin{document}&#10;&#10;$\left|\left(u_{i}^{\left(m\right)}\right)_{m}\right|$&#10;&#10;&#10;\end{document}"/>
  <p:tag name="IGUANATEXSIZE" val="20"/>
  <p:tag name="IGUANATEXCURSOR" val="13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663.75"/>
  <p:tag name="LATEXADDIN" val="\documentclass{article}&#10;\usepackage{amsmath}&#10;\pagestyle{empty}&#10;\begin{document}&#10;&#10;$\left(\lambda_{i}^{\left(m\right)},\, v_{i}^{\left(m\right)}\right)$&#10;&#10;&#10;\end{document}"/>
  <p:tag name="IGUANATEXSIZE" val="20"/>
  <p:tag name="IGUANATEXCURSOR" val="15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25"/>
  <p:tag name="ORIGINALWIDTH" val="369.75"/>
  <p:tag name="LATEXADDIN" val="\documentclass{article}&#10;\usepackage{amsmath}&#10;\pagestyle{empty}&#10;\begin{document}&#10;&#10;$\left\Vert|r_{i}^{\left(m\right)}\right\Vert$&#10;&#10;&#10;\end{document}"/>
  <p:tag name="IGUANATEXSIZE" val="20"/>
  <p:tag name="IGUANATEXCURSOR" val="12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44.25"/>
  <p:tag name="ORIGINALWIDTH" val="4299"/>
  <p:tag name="LATEXADDIN" val="\documentclass{article}&#10;\usepackage{amsmath}&#10;\usepackage{listings}&#10;\pagestyle{empty}&#10;\begin{document}&#10;\noindent \textbf{Example:} Recall that the function \texttt{biharmonic\_op} builds the biharmonic&#10;matrix discussed in Section 21.7. The reader should consult the MATLAB&#10;documentation to determine the action of \texttt{sprandn}. Generate&#10;a $144\times144$ random sparse matrix using the MATLAB statements&#10;&#10;\lstset{&#10;basicstyle=\footnotesize&#10;}&#10;\begin{lstlisting}&#10;B = biharmonic_op(12,1,12,1);&#10;A = sprandn(B);&#10;\end{lstlisting}&#10;&#10;The eigenvalues of $A$ are complex. Apply the Arnoldi process to&#10;generate a matrix $H_{35}$, and compute its eigenvalues, the Ritz&#10;values. Then compute the eigenvalues of $A$ using \texttt{eig} and&#10;plot them marked with a circle, followed by a plot on the same axes&#10;of the Ritz values marked by 'x'.&#10;&#10;&#10;&#10;\end{document}"/>
  <p:tag name="IGUANATEXSIZE" val="20"/>
  <p:tag name="IGUANATEXCURSOR" val="6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42.75"/>
  <p:tag name="ORIGINALWIDTH" val="4380"/>
  <p:tag name="LATEXADDIN" val="\documentclass{article}&#10;\usepackage{amsmath}&#10;\pagestyle{empty}&#10;\begin{document}&#10;&#10;\fbox{\begin{minipage}[t]{1\columnwidth}%&#10;\begin{center}&#10;\textbf{Simple Use of Arnoldi to Approximate a Few Eigenpairs of a&#10;Large, Sparse Matrix}&#10;\par\end{center}&#10;\begin{enumerate}&#10;\item Compute the Arnoldi decomposition $AQ_{m}=Q_{m}H_{m}+h_{m+1,\, m}\, q_{m+1}e_{m}^{T}$&#10;using initial vector $v_{0}$.&#10;\item Compute the eigenvectors $\left\{ u_{1}^{\left(m\right)},\, u_{2}^{\left(m\right)},\,\ldots,\, u_{m}^{\left(m\right)}\right\} $&#10;and eigenvalues $\left\{ \lambda_{1}^{\left(m\right)},\,\lambda_{2}^{\left(m\right)},\,\ldots,\,\lambda_{m}^{\left(m\right)}\right\} $&#10;of $H_{m}$.&#10;\item Sort the Ritz pairs in descending order of eigenvalue magnitude.&#10;\item Loop through the sorted Ritz pairs $\left(\lambda_{i}^{\left(m\right)},\, v_{i}^{\left(m\right)}=Q_{m}u_{i}^{\left(m\right)}\right)$&#10;finding up to $nev$ of those such that $h_{m+1,\, m}\left|\left(u_{i}^{\left(m\right)}\right)_{m}\right|&lt;tol$.\end{enumerate}&#10;%&#10;\end{minipage}}&#10;&#10;&#10;\end{document}"/>
  <p:tag name="IGUANATEXSIZE" val="20"/>
  <p:tag name="IGUANATEXCURSOR" val="10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84.25"/>
  <p:tag name="ORIGINALWIDTH" val="4380"/>
  <p:tag name="LATEXADDIN" val="\documentclass{article}&#10;\usepackage{amsmath}&#10;\pagestyle{empty}&#10;\begin{document}&#10;&#10;&#10;\fbox{\begin{minipage}[t]{1\columnwidth}%&#10;\begin{center}&#10;\textbf{Outline of Explicit Arnoldi with Restart}&#10;\par\end{center}&#10;\begin{enumerate}&#10;\item Compute the initial starting vector $v_{0}$, and let $k=1$.&#10;\item Using initial vector $v_{0}$, compute the Arnoldi decomposition $AQ_{m}=Q_{m}H_{m}+h_{m+1,\, m}\, q_{m+1}e_{m}^{T}$.&#10;\item Compute the eigenvectors $\left\{ u_{1}^{\left(m\right)},\, u_{2}^{\left(m\right)},\,\ldots,\, u_{m}^{\left(m\right)}\right\} $&#10;and eigenvalues $\left\{ \lambda_{1}^{\left(m\right)},\,\lambda_{2}^{\left(m\right)},\,\ldots,\,\lambda_{m}^{\left(m\right)}\right\} $&#10;of $H_{m}$.&#10;\item Sort the eigenvalues and associated eigenvectors in descending order&#10;of eigenvalue magnitude.&#10;\item See if Ritz pair $k$ satisfies the error tolerance $h_{m+1,\, m}\left|\left(u_{k}^{\left(m\right)}\right)_{m}\right|&lt;tol$.&#10;If so, increase $k$ and return if $k\geq nev$.&#10;\item Let $v_{0}$ be the normalized current Ritz vector, $\frac{Q_{m}u_{k}}{\left\Vert Q_{m}u_{k}\right\Vert _{2}}$,&#10;and go to step 2, unless some maximum number of iterations are exceeded.\end{enumerate}&#10;%&#10;\end{minipage}}&#10;&#10;\end{document}"/>
  <p:tag name="IGUANATEXSIZE" val="20"/>
  <p:tag name="IGUANATEXCURSOR" val="119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7"/>
  <p:tag name="ORIGINALWIDTH" val="1728"/>
  <p:tag name="LATEXADDIN" val="\documentclass{article}&#10;\usepackage{amsmath}&#10;\pagestyle{empty}&#10;\begin{document}&#10;&#10;&#10;\noindent \begin{center}&#10;\begin{tabular}{|cccccc|}&#10;\cline{1-1} \cline{6-6} &#10;\multicolumn{1}{|c|}{X} &amp; X &amp; X &amp; $\ldots$ &amp; X &amp; X\tabularnewline&#10;\cline{1-1} &#10;0 &amp; X &amp; X &amp; $\ldots$ &amp; X &amp; X\tabularnewline&#10;0 &amp; X &amp; X &amp; X &amp; $\ldots$ &amp; X\tabularnewline&#10;0 &amp; 0 &amp; X &amp; X &amp; $\ddots$ &amp; \tabularnewline&#10;$\vdots$ &amp; $\vdots$ &amp; $\vdots$ &amp; $\ddots$ &amp; $\ddots$ &amp; X\tabularnewline&#10;0 &amp; 0 &amp; 0 &amp; $\ldots$ &amp; X &amp; X\tabularnewline&#10;\cline{1-1} \cline{6-6} &#10;\multicolumn{1}{c}{} &amp;  &amp;  &amp; k = 1 &amp;  &amp; \multicolumn{1}{c}{}\tabularnewline&#10;\end{tabular}&#10;\par\end{center}&#10;&#10;\end{document}"/>
  <p:tag name="IGUANATEXSIZE" val="20"/>
  <p:tag name="IGUANATEXCURSOR" val="61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2.25"/>
  <p:tag name="ORIGINALWIDTH" val="1728"/>
  <p:tag name="LATEXADDIN" val="\documentclass{article}&#10;\usepackage{amsmath}&#10;\pagestyle{empty}&#10;\begin{document}&#10;&#10;&#10;\noindent \begin{center}&#10;\begin{tabular}{|cc|cccc|}&#10;\cline{1-1} \cline{6-6} &#10;X &amp; X &amp; X &amp; $\ldots$ &amp; X &amp; X\tabularnewline&#10;0 &amp; X &amp; X &amp; $\ldots$ &amp; X &amp; X\tabularnewline&#10;\hline &#10;0 &amp; 0 &amp; X &amp; X &amp; $\ldots$ &amp; X\tabularnewline&#10;0 &amp; 0 &amp; X &amp; X &amp; $\ddots$ &amp; \tabularnewline&#10;$\vdots$ &amp; $\vdots$ &amp; $\vdots$ &amp; $\ddots$ &amp; $\ddots$ &amp; X\tabularnewline&#10;0 &amp; 0 &amp; 0 &amp; $\ldots$ &amp; X &amp; X\tabularnewline&#10;\cline{1-1} \cline{6-6} &#10;\multicolumn{1}{c}{} &amp; \multicolumn{1}{c}{} &amp;  &amp; k = 2 &amp;  &amp; \multicolumn{1}{c}{}\tabularnewline&#10;\end{tabular}&#10;\par\end{center}&#10;&#10;\end{document}"/>
  <p:tag name="IGUANATEXSIZE" val="20"/>
  <p:tag name="IGUANATEXCURSOR" val="60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5.25"/>
  <p:tag name="ORIGINALWIDTH" val="1779.75"/>
  <p:tag name="LATEXADDIN" val="\documentclass{article}&#10;\usepackage{amsmath}&#10;\pagestyle{empty}&#10;\begin{document}&#10;&#10;&#10;\begin{table}&#10;\noindent \begin{centering}&#10;\begin{tabular}{|ccc|ccc|}&#10;\cline{1-1} \cline{6-6} &#10;X &amp; X &amp; X &amp; $\ldots$ &amp; X &amp; X\tabularnewline&#10;0 &amp; X &amp; X &amp; $\ldots$ &amp; X &amp; X\tabularnewline&#10;0 &amp; 0 &amp; X &amp; X &amp; $\ldots$ &amp; X\tabularnewline&#10;\hline &#10;0 &amp; 0 &amp; 0 &amp; X &amp; $\ddots$ &amp; \tabularnewline&#10;$\vdots$ &amp; $\vdots$ &amp; $\vdots$ &amp; $\ddots$ &amp; $\ddots$ &amp; X\tabularnewline&#10;0 &amp; 0 &amp; 0 &amp; $\ldots$ &amp; X &amp; X\tabularnewline&#10;\cline{1-1} \cline{6-6} &#10;\multicolumn{1}{c}{} &amp;  &amp; \multicolumn{1}{c}{k = 3} &amp;  &amp;  &amp; \multicolumn{1}{c}{}\tabularnewline&#10;\end{tabular}&#10;&#10;\par\end{centering}&#10;&#10;\end{table}&#10;&#10;&#10;\end{document}"/>
  <p:tag name="IGUANATEXSIZE" val="20"/>
  <p:tag name="IGUANATEXCURSOR" val="60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3.25"/>
  <p:tag name="ORIGINALWIDTH" val="2468.25"/>
  <p:tag name="LATEXADDIN" val="\documentclass{article}&#10;\usepackage{amsmath}&#10;\pagestyle{empty}&#10;\begin{document}&#10;&#10;\noindent \begin{center}&#10;\begin{tabular}{c|cccc|cccc|}&#10;\cline{2-2} \cline{9-9} &#10; &amp; X &amp; X &amp; X &amp; $\ldots$ &amp; X &amp; X &amp; $\ldots$ &amp; X\tabularnewline&#10; &amp;  &amp; X &amp; $\ldots$ &amp; X &amp; X &amp; X &amp; $\ldots$ &amp; X\tabularnewline&#10;\emph{nev} &amp;  &amp;  &amp; $\ddots$ &amp; $\vdots$ &amp; $\ldots$ &amp; X &amp; $\ldots$ &amp; X\tabularnewline&#10; &amp;  &amp;  &amp;  &amp; X &amp; $\ldots$ &amp; X &amp; X &amp; X\tabularnewline&#10;\cline{2-5} &#10; &amp;  &amp;  &amp; \emph{nev} &amp;  &amp; X &amp; X &amp; $\ldots$ &amp; X\tabularnewline&#10; &amp;  &amp;  &amp;  &amp;  &amp; X &amp; X &amp; X &amp; X\tabularnewline&#10; &amp;  &amp;  &amp;  &amp;  &amp;  &amp; X &amp; $\ldots$ &amp; X\tabularnewline&#10; &amp;  &amp;  &amp;  &amp;  &amp;  &amp;  &amp; X &amp; X\tabularnewline&#10; &amp;  &amp;  &amp;  &amp;  &amp;  &amp;  &amp;  &amp; X\tabularnewline&#10;\cline{2-2} \cline{9-9} &#10;\end{tabular}&#10;\par\end{center}&#10;&#10;&#10;&#10;\end{document}"/>
  <p:tag name="IGUANATEXSIZE" val="20"/>
  <p:tag name="IGUANATEXCURSOR" val="7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532.5"/>
  <p:tag name="LATEXADDIN" val="\documentclass{article}&#10;\usepackage{amsmath}&#10;\pagestyle{empty}&#10;\begin{document}&#10;&#10;&#10;$\left|\lambda_{1}\right|&gt;\left|\lambda_{2}\right|$&#10;&#10;\end{document}"/>
  <p:tag name="IGUANATEXSIZE" val="20"/>
  <p:tag name="IGUANATEXCURSOR" val="13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5"/>
  <p:tag name="ORIGINALWIDTH" val="111.75"/>
  <p:tag name="LATEXADDIN" val="\documentclass{article}&#10;\usepackage{amsmath}&#10;\pagestyle{empty}&#10;\begin{document}&#10;&#10;&#10;$\lambda_{3}$&#10;&#10;\end{document}"/>
  <p:tag name="IGUANATEXSIZE" val="20"/>
  <p:tag name="IGUANATEXCURSOR" val="9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222.75"/>
  <p:tag name="LATEXADDIN" val="\documentclass{article}&#10;\usepackage{amsmath}&#10;\pagestyle{empty}&#10;\begin{document}&#10;&#10;&#10;$\lambda_{nev}$&#10;&#10;\end{document}"/>
  <p:tag name="IGUANATEXSIZE" val="20"/>
  <p:tag name="IGUANATEXCURSOR" val="9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11"/>
  <p:tag name="LATEXADDIN" val="\documentclass{article}&#10;\usepackage{amsmath}&#10;\pagestyle{empty}&#10;\begin{document}&#10;&#10;&#10;$\lambda_{2}$&#10;&#10;\end{document}"/>
  <p:tag name="IGUANATEXSIZE" val="20"/>
  <p:tag name="IGUANATEXCURSOR" val="9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08"/>
  <p:tag name="LATEXADDIN" val="\documentclass{article}&#10;\usepackage{amsmath}&#10;\pagestyle{empty}&#10;\begin{document}&#10;&#10;&#10;$\lambda_{1}$&#10;&#10;\end{document}"/>
  <p:tag name="IGUANATEXSIZE" val="20"/>
  <p:tag name="IGUANATEXCURSOR" val="9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11"/>
  <p:tag name="LATEXADDIN" val="\documentclass{article}&#10;\usepackage{amsmath}&#10;\pagestyle{empty}&#10;\begin{document}&#10;&#10;&#10;$\lambda_{2}$&#10;&#10;\end{document}"/>
  <p:tag name="IGUANATEXSIZE" val="20"/>
  <p:tag name="IGUANATEXCURSOR" val="9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08"/>
  <p:tag name="LATEXADDIN" val="\documentclass{article}&#10;\usepackage{amsmath}&#10;\pagestyle{empty}&#10;\begin{document}&#10;&#10;&#10;$\lambda_{1}$&#10;&#10;\end{document}"/>
  <p:tag name="IGUANATEXSIZE" val="20"/>
  <p:tag name="IGUANATEXCURSOR" val="9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11"/>
  <p:tag name="LATEXADDIN" val="\documentclass{article}&#10;\usepackage{amsmath}&#10;\pagestyle{empty}&#10;\begin{document}&#10;&#10;&#10;$\lambda_{2}$&#10;&#10;\end{document}"/>
  <p:tag name="IGUANATEXSIZE" val="20"/>
  <p:tag name="IGUANATEXCURSOR" val="9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08"/>
  <p:tag name="LATEXADDIN" val="\documentclass{article}&#10;\usepackage{amsmath}&#10;\pagestyle{empty}&#10;\begin{document}&#10;&#10;&#10;$\lambda_{1}$&#10;&#10;\end{document}"/>
  <p:tag name="IGUANATEXSIZE" val="20"/>
  <p:tag name="IGUANATEXCURSOR" val="9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08"/>
  <p:tag name="LATEXADDIN" val="\documentclass{article}&#10;\usepackage{amsmath}&#10;\pagestyle{empty}&#10;\begin{document}&#10;&#10;&#10;$\lambda_{1}$&#10;&#10;\end{document}"/>
  <p:tag name="IGUANATEXSIZE" val="20"/>
  <p:tag name="IGUANATEXCURSOR" val="9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096.5"/>
  <p:tag name="ORIGINALWIDTH" val="4380"/>
  <p:tag name="LATEXADDIN" val="\documentclass{article}&#10;\usepackage{amsmath}&#10;\usepackage{listings}&#10;\usepackage{algorithm}&#10;\usepackage{algpseudocode}&#10;\pagestyle{empty}&#10;\begin{document}&#10;\algrenewcommand{\algorithmiccomment}[1]{$\%$ #1}&#10;\fbox{\begin{minipage}[t]{1\columnwidth}%&#10;\begin{center}&#10;\textbf{Outline of Arnoldi with Deflation and Explicit Restart}&#10;\par\end{center}&#10;\begin{enumerate}&#10;\item Select a starting vector $v_{0}$ with $\left\Vert v_{0}\right\Vert _{2}=1$.&#10;Use a random vector if a good starting value is not known. Let $k=1$.&#10;\item Loop&#10;&#10;\begin{enumerate}&#10;\item Execute the Arnoldi iteration\\&#10;\begin{algorithmic}&#10;\State&#10;\Comment {k-1 columns are good. Start with column k.}&#10;\For {j = k:m}&#10;\State&#10;$\ldots$&#10;\EndFor&#10;\end{algorithmic}&#10;\item Compute the eigenvalues and eigenvectors of $H_{m}$ and sort them.&#10;Pick the eigenpair $\left(\lambda_{k}^{\left(m\right)},\, u_{k}^{\left(m\right)}\right)$,&#10;and let $\tilde{v}_{k}^{\left(m\right)}=V_{m}u_{k}^{\left(m\right)}$.&#10;\item Othogonalize $\tilde{v}_{k}^{\left(m\right)}$ against all the previous&#10;Ritz vectors $\left\{ v_{1}^{\left(m\right)},\, v_{2}^{\left(m\right)},\,\ldots,\, v_{k-1}^{\left(m\right)}\right\} $&#10;and let $v_{k}^{\left(m\right)}=\tilde{v}_{k}^{\left(m\right)}/\left\Vert \tilde{v}_{k}^{\left(m\right)}\right\Vert _{2}$.&#10;\item Compute $e_{k}=h_{m+1,\, m}\left|\left(u_{k}^{\left(m\right)}\right)_{m}\right|.$&#10;\item If $e_{k}&lt;tol$, &#10;&#10;\begin{enumerate}&#10;\item Compute $H_{m}\left(1:k,\,1:k\right)=Q_{m}\left(:,\,1:k\right)^{T}AQ\left(:,\,1:k\right)$.&#10;\item Let $k=k+1$ (deflate)&#10;\item If $k\geq nev$, then return else go to 2 (restart).&#10;\end{enumerate}&#10;\item Go to 2 (restart)\end{enumerate}&#10;\end{enumerate}&#10;%&#10;\end{minipage}}&#10;&#10;&#10;\end{document}"/>
  <p:tag name="IGUANATEXSIZE" val="20"/>
  <p:tag name="IGUANATEXCURSOR" val="6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04.5"/>
  <p:tag name="ORIGINALWIDTH" val="4300.5"/>
  <p:tag name="LATEXADDIN" val="\documentclass{article}&#10;\usepackage{amsmath}&#10;\usepackage{listings}&#10;\pagestyle{empty}&#10;\begin{document}&#10;&#10;\noindent \textbf{Example:} The matrix \texttt{\small{}rdb200} in the book software is a $200\times200$&#10;nonsymmetric sparse matrix.&#10;The 'rdb' refers to the Reaction-diffusion Brusselator Model used&#10;in chemical engineering. The MATLAB function \texttt{eigs} computes&#10;a few eigenvalues and associated eigenvectors of a large, sparse,&#10;matrix; in particular, E = eigs(A) returns a vector containing the&#10;six largest eigenvalues of A in magnitude. Apply \texttt{eigs} to&#10;\texttt{\small{}rdb200} and find the two largest eigenvalues. After&#10;computing the ratio $\left|\frac{\lambda_{2}}{\lambda_{1}}\right|$,&#10;use the function \texttt{largeeig} from the book software distribution&#10;to estimate the largest eigenvalue and compare the result with that&#10;of \texttt{eigs}. The ratio $\left|\frac{\lambda_{2}}{\lambda_{1}}\right|$&#10;is 0.9720 is not very favorable, but an error tolerance of $1.0\times10^{-6}$&#10;was obtained in 520 iterations.&#10;&#10;\lstset{&#10;basicstyle=\footnotesize,&#10;language=Matlab&#10;}&#10;\begin{lstlisting}&#10;&gt;&gt; v = eigs(rdb200);&#10;&gt;&gt; v(1:2)&#10;ans =&#10;  -33.3867   -32.4503&#10;&gt;&gt; abs(v(2)/v(1))&#10;ans =&#10;    0.9720&#10;&gt;&gt; [lambda, x, iter] = largeeig(rdb200,rand(200,1),1.0e-6,600);&#10;&gt;&gt; lambda&#10;lambda =&#10;  -33.3867&#10;&gt;&gt; abs(lambda - v(1))&#10;ans =&#10;   1.1795e-12&#10;\end{lstlisting}&#10;&#10;&#10;\end{document}"/>
  <p:tag name="IGUANATEXSIZE" val="20"/>
  <p:tag name="IGUANATEXCURSOR" val="10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8"/>
  <p:tag name="ORIGINALWIDTH" val="4291.5"/>
  <p:tag name="LATEXADDIN" val="\documentclass{article}&#10;\usepackage{amsmath}&#10;\pagestyle{empty}&#10;\begin{document}&#10;&#10;&#10;\noindent \textbf{Example:} Execute eigsbexplicit first&#10;with the $2233\times2233$ symmetric matrix \texttt{lshp2233.mat},&#10;followed by using eigsbexplicit with the $1030\times1030$ nonsymmetric&#10;matrix ORSIIR\_1.mat. This matrix presents a much greater challenge,&#10;and we are able to adequately compute only three eigenvalues. The&#10;function \texttt{residchk} in the software distribution takes arguments&#10;A, V, D and for each eigenvalue \texttt{D(i,i)} with associated eigenvector&#10;\texttt{V(:,i)},\\ prints $\left\Vert AV\left(:,\, i\right)-D\left(i,\, i\right)V\left(:,\, i\right)\right\Vert _{2},\,1\leq i\leq\mathsf{size\left(D,\,1\right)}$.&#10;In addtion, it returns the average of the residuals. This examples&#10;suppresses the output of the average.&#10;&#10;\end{document}"/>
  <p:tag name="IGUANATEXSIZE" val="20"/>
  <p:tag name="IGUANATEXCURSOR" val="57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51"/>
  <p:tag name="ORIGINALWIDTH" val="4297.5"/>
  <p:tag name="LATEXADDIN" val="\documentclass{article}&#10;\usepackage{amsmath}&#10;\usepackage{listings}&#10;\pagestyle{empty}&#10;\begin{document}&#10;&#10;&#10;\lstset{&#10;basicstyle=\footnotesize,&#10;language=Matlab,&#10;showstringspaces=false&#10;}&#10;\begin{lstlisting}&#10;&gt;&gt; x0 = rand(2233,1);&#10;&gt;&gt; nev = 6;&#10;&gt;&gt; m = 50;&#10;&gt;&gt; tol = 1.0e-6;&#10;&gt;&gt; maxiter = 100;&#10;&gt;&gt; reorthog = 1;&#10;[V,D] = eigsbexplicit(lshp2233, x0, nev, m, tol, maxiter, reorthog);&#10;diag(D)&#10;&#10;ans =&#10;   6.9860&#10;   6.9717&#10;   6.9547&#10;   6.9533&#10;   6.9331&#10;   6.9238&#10;\end{lstlisting}&#10;&#10;\end{document}"/>
  <p:tag name="IGUANATEXSIZE" val="20"/>
  <p:tag name="IGUANATEXCURSOR" val="6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60.5"/>
  <p:tag name="ORIGINALWIDTH" val="4488"/>
  <p:tag name="LATEXADDIN" val="\documentclass{article}&#10;\usepackage{amsmath}&#10;\usepackage{listings}&#10;\pagestyle{empty}&#10;\begin{document}&#10;&#10;\lstset{&#10;basicstyle=\footnotesize,&#10;language=Matlab,&#10;showstringspaces=false&#10;}&#10;\begin{lstlisting}&#10;&gt;&gt; residchk(lshp2233,V,D);&#10;Eigenpair 1 residual = 9.51284e-08&#10;Eigenpair 2 residual = 6.16388e-08&#10;Eigenpair 3 residual = 8.59643e-07&#10;Eigenpair 4 residual = 5.34262e-07&#10;Eigenpair 5 residual = 1.53693e-07&#10;Eigenpair 6 residual = 3.43595e-08&#10;&gt;&gt; norm(V'*lshp2233*V-D)&#10;&#10;ans =&#10;     2.6078e-07&#10;&#10;&gt;&gt; x0 = rand(1030,1);&#10;&gt;&gt; nev = 6;&#10;&gt;&gt; m = 20;&#10;&gt;&gt; [V,D] = eigsbexplicit(ORSIIR_1, x0, nev, m, tol, maxiter, reorthog);&#10;&gt;&gt; residchk(ORSIIR_1,V,D);&#10;Eigenpair 1 residual = 1.62177e-10&#10;Eigenpair 2 residual = 6.45912e-09&#10;Eigenpair 3 residual = 1.96075e-05&#10;Eigenpair 4 residual = 9597.58&#10;Eigenpair 5 residual = 9586.87&#10;Eigenpair 6 residual = 9588.03&#10;&gt;&gt; norm(V'*ORSIIR_1*V - D)&#10;&#10;ans =&#10;     9.597579997195124e+03&#10;\end{lstlisting}&#10;&#10;&#10;\end{document}"/>
  <p:tag name="IGUANATEXSIZE" val="20"/>
  <p:tag name="IGUANATEXCURSOR" val="19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5"/>
  <p:tag name="ORIGINALWIDTH" val="258"/>
  <p:tag name="LATEXADDIN" val="\documentclass{article}&#10;\usepackage{amsmath}&#10;\pagestyle{empty}&#10;\begin{document}&#10;&#10;$v_{k}^{\left(m\right)}.$&#10;&#10;&#10;\end{document}"/>
  <p:tag name="IGUANATEXSIZE" val="20"/>
  <p:tag name="IGUANATEXCURSOR" val="10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5"/>
  <p:tag name="ORIGINALWIDTH" val="959.25"/>
  <p:tag name="LATEXADDIN" val="\documentclass{article}&#10;\usepackage{amsmath}&#10;\pagestyle{empty}&#10;\begin{document}&#10;&#10;&#10;\[&#10;\widetilde{v}_{k}^{\left(m\right)}=\sum_{i=1}^{m}c_{i}v_{k}^{\left(m\right)}.&#10;\]&#10;&#10;\end{document}"/>
  <p:tag name="IGUANATEXSIZE" val="20"/>
  <p:tag name="IGUANATEXCURSOR" val="16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9.5"/>
  <p:tag name="ORIGINALWIDTH" val="181.5"/>
  <p:tag name="LATEXADDIN" val="\documentclass{article}&#10;\usepackage{amsmath}&#10;\usepackage{amssymb}&#10;\pagestyle{empty}&#10;\begin{document}&#10;&#10;$\mathbb{R}^{n},$&#10;&#10;&#10;\end{document}"/>
  <p:tag name="IGUANATEXSIZE" val="20"/>
  <p:tag name="IGUANATEXCURSOR" val="1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5.75"/>
  <p:tag name="ORIGINALWIDTH" val="1340.25"/>
  <p:tag name="LATEXADDIN" val="\documentclass{article}&#10;\usepackage{amsmath}&#10;\pagestyle{empty}&#10;\begin{document}&#10;&#10;\[&#10;w=\sum_{i=1}^{k}c_{i}v_{i}+\sum_{i=k+1}^{n}c_{i}v_{i}.&#10;\]&#10;&#10;&#10;\end{document}"/>
  <p:tag name="IGUANATEXSIZE" val="20"/>
  <p:tag name="IGUANATEXCURSOR" val="14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5"/>
  <p:tag name="ORIGINALWIDTH" val="677.25"/>
  <p:tag name="LATEXADDIN" val="\documentclass{article}&#10;\usepackage{amsmath}&#10;\pagestyle{empty}&#10;\begin{document}&#10;&#10;\[&#10;w=\sum_{i=1}^{n}c_{i}v_{i}.&#10;\]&#10;&#10;&#10;\end{document}"/>
  <p:tag name="IGUANATEXSIZE" val="20"/>
  <p:tag name="IGUANATEXCURSOR" val="1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5.75"/>
  <p:tag name="ORIGINALWIDTH" val="2397.75"/>
  <p:tag name="LATEXADDIN" val="\documentclass{article}&#10;\usepackage{amsmath}&#10;\pagestyle{empty}&#10;\begin{document}&#10;&#10;&#10;\[&#10;p_{r}\left(A\right)w=\sum_{i=1}^{k}c_{i}p_{r}\left(A\right)v_{i}+\sum_{i=k+1}^{n}c_{i}p_{r}\left(A\right)v_{i},&#10;\]&#10;&#10;\end{document}"/>
  <p:tag name="IGUANATEXSIZE" val="20"/>
  <p:tag name="IGUANATEXCURSOR" val="19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5.75"/>
  <p:tag name="ORIGINALWIDTH" val="2436.75"/>
  <p:tag name="LATEXADDIN" val="\documentclass{article}&#10;\usepackage{amsmath}&#10;\pagestyle{empty}&#10;\begin{document}&#10;&#10;\[&#10;p_{r}\left(A\right)w=\sum_{i=1}^{k}c_{i}p_{r}\left(\lambda_{i}\right)v_{i}+\sum_{i=k+1}^{n}c_{i}p_{r}\left(\lambda_{i}\right)v_{i}.&#10;\]&#10;&#10;&#10;\end{document}"/>
  <p:tag name="IGUANATEXSIZE" val="20"/>
  <p:tag name="IGUANATEXCURSOR" val="2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3575.25"/>
  <p:tag name="LATEXADDIN" val="\documentclass{article}&#10;\usepackage{amsmath}&#10;\pagestyle{empty}&#10;\begin{document}&#10;&#10;&#10;$\mathcal{K_{\mathit{m}}}\left(A,\, x_{0}\right)=span\left\{ \begin{array}{cccccc}&#10;x_{0} &amp; Ax_{0} &amp; A^{2}x_{0} &amp; \ldots &amp; A^{k-2}x_{0} &amp; A^{k-1}x_{0}\end{array}\right\}. $&#10;&#10;\end{document}"/>
  <p:tag name="IGUANATEXSIZE" val="20"/>
  <p:tag name="IGUANATEXCURSOR" val="25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3107.25"/>
  <p:tag name="LATEXADDIN" val="\documentclass{article}&#10;\usepackage{amsmath}&#10;\pagestyle{empty}&#10;\begin{document}&#10;&#10;&#10;\[&#10;p_{r}\left(A\right)=\left(A-\lambda_{nev+1}^{\left(m\right)}I\right)\left(A-\lambda_{nev+2}^{\left(m\right)}I\right)\ldots\left(A-\lambda_{m}^{\left(m\right)}I\right),&#10;\]&#10;&#10;\end{document}"/>
  <p:tag name="IGUANATEXSIZE" val="20"/>
  <p:tag name="IGUANATEXCURSOR" val="25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1386"/>
  <p:tag name="LATEXADDIN" val="\documentclass{article}&#10;\usepackage{amsmath}&#10;\pagestyle{empty}&#10;\begin{document}&#10;&#10;&#10;$\left\{ \lambda_{i}^{\left(m\right)}\right\} ,\, nev+1\leq i\leq m$&#10;&#10;\end{document}"/>
  <p:tag name="IGUANATEXSIZE" val="20"/>
  <p:tag name="IGUANATEXCURSOR" val="15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3039"/>
  <p:tag name="LATEXADDIN" val="\documentclass{article}&#10;\usepackage{amsmath}&#10;\pagestyle{empty}&#10;\begin{document}&#10;&#10;&#10;\[&#10;p_{r}\left(A\right)=\left(A-\lambda_{nev+1}^{\left(m\right)}I\right)\left(A-\lambda_{nev+2}^{\left(m\right)}I\right)\ldots\left(A-\lambda_{m}^{\left(m\right)}I\right)&#10;\]&#10;&#10;\end{document}"/>
  <p:tag name="IGUANATEXSIZE" val="20"/>
  <p:tag name="IGUANATEXCURSOR" val="25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34"/>
  <p:tag name="ORIGINALWIDTH" val="4380"/>
  <p:tag name="LATEXADDIN" val="\documentclass{article}&#10;\usepackage{amsmath}&#10;\pagestyle{empty}&#10;\begin{document}&#10;&#10;\fbox{\begin{minipage}[t]{1\columnwidth}%&#10;\noindent \begin{center}&#10;\textbf{Outline}&#10;\par\end{center}&#10;&#10;Assume we are interested in $nev$ eigenvalues, leaving $p=m-nev$&#10;eigenvalues in which we are not interested. Begin with a unit vector&#10;$v$.&#10;\begin{enumerate}&#10;\item Compute the \emph{m} step Arnoldi decomposition, $AQ_{m}=Q_{m}H_{m}+h_{m+1.\, m}q_{m+1}e_{m}^{T}$.&#10;\item loop until computing $nev$ eigenvalues or exceeding a maximum number&#10;of iterations&#10;&#10;\begin{quote}&#10;Find the $m$ eigenpairs $\left(\lambda_{i},\thinspace v_{i}^{\left(m\right)}\right)$&#10;of $H_{m}$.&#10;&#10;Compute the implicit QR decomposition using the $m-nev$ unwanted&#10;eigenvalues as the shifts. This evaluates the filter polynomial $p\left(A\right)v_{k}^{\left(m\right)}=\left(A-\lambda_{nev+1}I\right)\left(A-\lambda_{nev+2}I\right)\ldots\left(A-\lambda_{m}I\right)v_{k}^{\left(m\right)}=\tilde{v}_{k}^{\left(m\right)}$&#10;that enhances the approximate eigenvector $v_{k}^{\left(m\right)}$,&#10;and at the same time builds an $nev$ step Arnoldi decomposition.&#10;\end{quote}&#10;\item If the eigenvalue $\lambda_{k}$ corresponding to the eigenvector&#10;$\tilde{v}_{k}^{\left(m\right)}$ has converged, lock it. If convergence&#10;has not occured or if eigenvalues remain to be found, extend the factoriztation&#10;to an \emph{m} step factoriztion by applying $m-nev$ additional Arnoldi&#10;steps.\end{enumerate}&#10;%&#10;\end{minipage}}&#10;&#10;&#10;\end{document}"/>
  <p:tag name="IGUANATEXSIZE" val="20"/>
  <p:tag name="IGUANATEXCURSOR" val="109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5"/>
  <p:tag name="ORIGINALWIDTH" val="263.25"/>
  <p:tag name="LATEXADDIN" val="\documentclass{article}&#10;\usepackage{amsmath}&#10;\pagestyle{empty}&#10;\begin{document}&#10;&#10;$\lambda_{u_{1}}^{\left(m\right)}.$&#10;&#10;&#10;\end{document}"/>
  <p:tag name="IGUANATEXSIZE" val="20"/>
  <p:tag name="IGUANATEXCURSOR" val="11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5"/>
  <p:tag name="ORIGINALWIDTH" val="263.25"/>
  <p:tag name="LATEXADDIN" val="\documentclass{article}&#10;\usepackage{amsmath}&#10;\pagestyle{empty}&#10;\begin{document}&#10;&#10;$\lambda_{u_{2}}^{\left(m\right)}.$&#10;&#10;&#10;\end{document}"/>
  <p:tag name="IGUANATEXSIZE" val="20"/>
  <p:tag name="IGUANATEXCURSOR" val="9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1.25"/>
  <p:tag name="ORIGINALWIDTH" val="2418.75"/>
  <p:tag name="LATEXADDIN" val="\documentclass{article}&#10;\usepackage{amsmath}&#10;\pagestyle{empty}&#10;\begin{document}&#10;&#10;&#10;\[&#10;AV_{m}^{\left(1\right)}=V_{m}^{\left(1\right)}H_{m}^{\left(1\right)}+h_{m+1,\, m}\, v_{m+1}\left(b_{m+1}^{\left(1\right)}\right)^{T}.&#10;\]&#10;&#10;\end{document}"/>
  <p:tag name="IGUANATEXSIZE" val="20"/>
  <p:tag name="IGUANATEXCURSOR" val="2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25"/>
  <p:tag name="ORIGINALWIDTH" val="227.25"/>
  <p:tag name="LATEXADDIN" val="\documentclass{article}&#10;\usepackage{amsmath}&#10;\pagestyle{empty}&#10;\begin{document}&#10;&#10;$H_{m}^{\left(1\right)}$&#10;&#10;&#10;\end{document}"/>
  <p:tag name="IGUANATEXSIZE" val="20"/>
  <p:tag name="IGUANATEXCURSOR" val="10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1567.5"/>
  <p:tag name="LATEXADDIN" val="\documentclass{article}&#10;\usepackage{amsmath}&#10;\pagestyle{empty}&#10;\begin{document}&#10;&#10;$\left(A-\lambda_{u_{1}}^{\left(m\right)}I\right)\left(A-\lambda_{u_{2}}^{\left(m\right)}I\right)v_{1}.$&#10;&#10;&#10;\end{document}"/>
  <p:tag name="IGUANATEXSIZE" val="20"/>
  <p:tag name="IGUANATEXCURSOR" val="18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25"/>
  <p:tag name="ORIGINALWIDTH" val="1893"/>
  <p:tag name="LATEXADDIN" val="\documentclass{article}&#10;\usepackage{amsmath}&#10;\pagestyle{empty}&#10;\begin{document}&#10;&#10;&#10;\[&#10;AQ_{m}=Q_{m}H_{m}+h_{m+1,\, m}\, q_{m+1}e_{m}^{T}.&#10;\]&#10;&#10;\end{document}"/>
  <p:tag name="IGUANATEXSIZE" val="20"/>
  <p:tag name="IGUANATEXCURSOR" val="13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5"/>
  <p:tag name="ORIGINALWIDTH" val="1042.5"/>
  <p:tag name="LATEXADDIN" val="\documentclass{article}&#10;\usepackage{amsmath}&#10;\pagestyle{empty}&#10;\begin{document}&#10;&#10;&#10;$y=\sum_{i=0}^{k-1}c_{i}\left(A^{i}x_{0}\right)$&#10;&#10;\end{document}"/>
  <p:tag name="IGUANATEXSIZE" val="20"/>
  <p:tag name="IGUANATEXCURSOR" val="1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eigsb} {A,nev,m,tol,maxiter}&#10;\State&#10;\Comment {eigsb executes the Arnoldi process with implicit restarts to}&#10;\State&#10;\Comment {compute a specified number of the largest eigenvalues of the sparse}&#10;\State&#10;\Comment {nonsymmetric matrix A.}&#10;\State&#10;\Comment {[V, D] = eigsb(A,v0,nev,m,tol,maxiter) returns a matrix V of}&#10;\State&#10;\Comment {eigenvectors and diagonal matrix D of eigenvalues for the sparse}&#10;\State&#10;\Comment {nonsymmetric A. m is the size of the Krylov subspace to be}&#10;\State&#10;\Comment {used and should be as small as possible. nev is the number of}&#10;\State&#10;\Comment {eigenvalues desired and should also be small.}&#10;\State&#10;\Comment {tol is the error tolerance, and maxiter is the maximum}&#10;\State&#10;\Comment {number of iterations.}&#10;\State&#10;\State&#10;k = 1&#10;\State&#10;Allocate matrices $V^{n\times m}$ and $H^{m\times m}$&#10;\State&#10;f = rand(n,1)&#10;\State&#10;$f=f/\left\Vert f\right\Vert _{2}$&#10;\State&#10;\Comment {perform an m step Arnoldi decomposition of A.}&#10;\State&#10;[V, H, f] = arnoldif(A,V,H,f,k,m)&#10;\State&#10;iter = 0&#10;\EndFunction&#10;\end{algorithmic}&#10;\end{algorithm}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9819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\begin{algorithm}&#10;\begin{algorithmic}&#10;\Function {eigsb} {A,nev,m,tol,maxiter}&#10;\While {true}&#10;\State&#10;iter = iter + 1&#10;\State&#10;\Comment {find the eigevalues and eigenvectors of H}&#10;\State&#10;$\left[\begin{array}{cc} UH, &amp; DH\end{array}\right]=eig\left(H\right)$&#10;\State&#10;sigma = diag(UH)&#10;\State&#10;sort the eigenvalues from largest to smallest in magnitude&#10;\State&#10;$Q=I^{m\times m}$&#10;\State&#10;\Comment {use sigma(nev+1), ..., sigma(m) as the shifts}&#10;\State&#10;j = m&#10;\EndWhile&#10;\EndFunction&#10;\end{algorithmic}&#10;\end{algorithm}&#10;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9574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eigsb} {A,nev,m,tol,maxiter}&#10;\While {true}&#10;\While {$j\geq nev+1$}&#10;\State&#10;lambda = sigma(j)&#10;\State&#10;alpha = imag(lambda)&#10;\If {$\left|alpha\right|&gt;0$}&#10;\State&#10;\Comment {the eigenvalue is complex. use a double shift.}&#10;\State&#10;beta = real(lambda)&#10;\State&#10;$\left[\begin{array}{cc} Qj, &amp; Rj\end{array}\right]=qr\left(\left(H-beta* I^{m\times m}\right)^{2}+alpha^{2}* I^{m\times m}\right)$&#10;\State&#10;j = j - 2&#10;\Else&#10;\State&#10;\Comment {the eigenvalue is real. use a single shift.}&#10;\State&#10;$\left[Qj,\thinspace Rj\right]=qr\left(H-\mathsf{lambda* I^{m\times m}}\right)$&#10;\State&#10;j = j-1&#10;\EndIf&#10;\State&#10;$H=Qj^{T}*H*Qj$&#10;\State&#10;$Q=Q*Qj$&#10;\EndWhile&#10;\EndWhile&#10;\EndFunction&#10;\end{algorithmic}&#10;\end{algorithm}&#10;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5558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\Function {eigsb} {A,nev,m,tol,maxiter}&#10;\While {true}&#10;\State&#10;\Comment {compute the residual norm for the kth eigenpair.}&#10;\State&#10;u = UH(:,k)&#10;\State&#10;$residnorm=\left\Vert f\right\Vert _{2}\,\left|u\left(m\right)\right|$&#10;\State&#10;\Comment {lock $v_{k}$ if the tolerance is obtained}&#10;\If {residnorm $&lt;tol$}&#10;\If {k $&lt;nev$}&#10;\State&#10;k = k + 1&#10;\Else&#10;\State&#10;return $\left[\begin{array}{cc} V_{m}\left(:,1:nev\right), &amp; diag\left(sigma\left(1:nev\right)\right)\end{array}\right]$&#10;\EndIf&#10;\EndIf&#10;\EndWhile&#10;\EndFunction&#10;\end{algorithmic}&#10;\end{algorithm}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1405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\Function {eigsb} {A,nev,m,tol,maxiter}&#10;\While {true}&#10;\State&#10;\Comment {build an m step decomposition from the nev step one.}&#10;\State&#10;betak = H(nev+1,nev)&#10;\State&#10;sigmak = Q(m,nev)&#10;\State&#10;fk = V(:,nev+1)*betak + f*sigmak&#10;\State&#10;V(:,1:nev) = V(:,1:m)*Q(:,1:nev)&#10;\State&#10;[V, H, f] = arnoldif(A,V(:,1:nev),H(1:nev,1:nev),fk,nev+1,m)&#10;\State&#10;\If {iter $\geq$ maxiter}&#10;\State&#10;print(Error: could not compute nev eigenvalues accurately)&#10;\State&#10;terminate&#10;\EndIf&#10;\EndWhile&#10;\EndFunction&#10;\end{algorithmic}&#10;\end{algorithm}&#10;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249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28"/>
  <p:tag name="ORIGINALWIDTH" val="4292.25"/>
  <p:tag name="LATEXADDIN" val="\documentclass{article}&#10;\usepackage{amsmath}&#10;\pagestyle{empty}&#10;\begin{document}&#10;&#10;\noindent \textbf{Example:} The following table lists four nonsymmetric matrices from actual applications.&#10;\texttt{eigsb} was applied to each matrix using the defaults, $\mathsf{tol}=1.0\times10^{-6}$,&#10;$\mathsf{maxiter}=100$, $nevs=6$. Experimentation was required to&#10;determine a value of $m$ that resulted in the average residual given&#10;in the table.&#10;&#10;\noindent \begin{center}&#10;\begin{tabular}{|c|c|c|}&#10;\hline &#10;Matrix &amp; dimensions &amp; Application area\tabularnewline&#10;\hline &#10;rotor2 &amp; $791\times791$ &amp; large helicopter rotor model\tabularnewline&#10;\hline &#10;qh882 &amp; $961\times961$ &amp; power systems simulations\tabularnewline&#10;\hline &#10;dw256A &amp; $317\times317$ &amp; square dielectric waveguide\tabularnewline&#10;\hline &#10;TOLS1090 &amp; $1090\times1090$ &amp; aeroelasticity\tabularnewline&#10;\hline &#10;\end{tabular}&#10;\par\end{center}&#10;&#10;\begin{tabular}{|c|c|c|c|c|}&#10;\hline &#10;Matrix &amp; rotor2 &amp; qh882 &amp; dw256A &amp; TOLS1090\tabularnewline&#10;\hline &#10;m &amp; 35 &amp; 50 &amp; 35 &amp; 15\tabularnewline&#10;\hline &#10;average residual &amp; 1.1125e-11 &amp; 4.0313e-07 &amp; 6.8321e-14 &amp; 1.2533e-06\tabularnewline&#10;\hline &#10;\end{tabular}&#10;&#10;&#10;\end{document}"/>
  <p:tag name="IGUANATEXSIZE" val="20"/>
  <p:tag name="IGUANATEXCURSOR" val="43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4.75"/>
  <p:tag name="ORIGINALWIDTH" val="4292.25"/>
  <p:tag name="LATEXADDIN" val="\documentclass{article}&#10;\usepackage{amsmath}&#10;\usepackage{amssymb}&#10;\pagestyle{empty}&#10;\begin{document}&#10;&#10;\noindent \textbf{Lemma:} Let $A$ be an $n\times n$ symmetric matrix. Let $\theta$ be a real&#10;number and x be an arbitrary vector in $\mathbb{R}^{n}$ with $x\neq0$.&#10;Let $\mu=\left\Vert \left(A-\theta I\right)x\right\Vert _{2}/\left\Vert x\right\Vert _{2}$.&#10;Then there is an eigenvalue of A in the interval $\theta-\mu\leq\lambda\leq\theta+\mu$.&#10;&#10;&#10;\end{document}"/>
  <p:tag name="IGUANATEXSIZE" val="20"/>
  <p:tag name="IGUANATEXCURSOR" val="6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25"/>
  <p:tag name="ORIGINALWIDTH" val="1825.5"/>
  <p:tag name="LATEXADDIN" val="\documentclass{article}&#10;\usepackage{amsmath}&#10;\pagestyle{empty}&#10;\begin{document}&#10;&#10;&#10;\[&#10;AQ_{m}=Q_{m}T_{m}+h_{m+1,m}q_{m+1}e_{m}^{T},&#10;\]&#10;&#10;\end{document}"/>
  <p:tag name="IGUANATEXSIZE" val="20"/>
  <p:tag name="IGUANATEXCURSOR" val="12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25"/>
  <p:tag name="ORIGINALWIDTH" val="2175"/>
  <p:tag name="LATEXADDIN" val="\documentclass{article}&#10;\usepackage{amsmath}&#10;\pagestyle{empty}&#10;\begin{document}&#10;&#10;\[&#10;T_{m}=\left[\begin{array}{ccccc}&#10;\alpha_{1} &amp; \beta_{1}\\&#10;\beta_{1} &amp; \alpha_{2} &amp; \beta_{2}\\&#10; &amp; \beta_{2} &amp; \ddots &amp; \ddots\\&#10; &amp;  &amp; \ddots &amp; \alpha_{m-1} &amp; \beta_{m-1}\\&#10; &amp;  &amp;  &amp; \beta_{m-1} &amp; \alpha_{m}&#10;\end{array}\right].&#10;\]&#10;&#10;&#10;\end{document}"/>
  <p:tag name="IGUANATEXSIZE" val="20"/>
  <p:tag name="IGUANATEXCURSOR" val="30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4"/>
  <p:tag name="ORIGINALWIDTH" val="1763.25"/>
  <p:tag name="LATEXADDIN" val="\documentclass{article}&#10;\usepackage{amsmath}&#10;\pagestyle{empty}&#10;\begin{document}&#10;&#10;\[&#10;\left|\lambda-\lambda_{i}^{\left(m\right)}\right|\leq h_{m+1,\, m}\left|\left(u_{i}^{\left(m\right)}\right)_{m}\right|.&#10;\]&#10;&#10;&#10;\end{document}"/>
  <p:tag name="IGUANATEXSIZE" val="20"/>
  <p:tag name="IGUANATEXCURSOR" val="2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3"/>
  <p:tag name="ORIGINALWIDTH" val="4290.75"/>
  <p:tag name="LATEXADDIN" val="\documentclass{article}&#10;\usepackage{amsmath}&#10;\pagestyle{empty}&#10;\begin{document}&#10;&#10;\[&#10;AQ_{m}=Q_{m}H_{m}+h_{m+1,\, m}\, q_{m+1}e_{m}^{T},&#10;\]&#10;where $H$ is $m\times m$ upper Hessenberg matrix. The $n\times m$&#10;matrix \\ $Q_{m}=\left[\begin{array}{ccccc}&#10;q_{1} &amp; q_{2} &amp; \ldots &amp; q_{m-1} &amp; q_{m}\end{array}\right]$ is formed from column vectors $\left\{ q_{i}\right\} $, and $\left\{ q_{1},\, q_{2},\,\ldots\,,q_{m}\right\} $&#10;form an orthogonal basis for the subspace spanned by $\mathcal{K_{\mathit{m}}}$.&#10;The additional vector, $q_{m+1}$, is orthogonal to $ $$\left\{ q_{i}\right\} ,\,1\leq i\leq m$.&#10;&#10;&#10;\end{document}"/>
  <p:tag name="IGUANATEXSIZE" val="20"/>
  <p:tag name="IGUANATEXCURSOR" val="21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5"/>
  <p:tag name="ORIGINALWIDTH" val="223.5"/>
  <p:tag name="LATEXADDIN" val="\documentclass{article}&#10;\usepackage{amsmath}&#10;\pagestyle{empty}&#10;\begin{document}&#10;&#10;$\lambda_{i}^{\left(m\right)}$&#10;&#10;&#10;\end{document}"/>
  <p:tag name="IGUANATEXSIZE" val="20"/>
  <p:tag name="IGUANATEXCURSOR" val="1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4"/>
  <p:tag name="ORIGINALWIDTH" val="993.75"/>
  <p:tag name="LATEXADDIN" val="\documentclass{article}&#10;\usepackage{amsmath}&#10;\pagestyle{empty}&#10;\begin{document}&#10;&#10;$h_{m+1,\, m}\left|\left(u_{i}^{\left(m\right)}\right)_{m}\right|$&#10;&#10;&#10;\end{document}"/>
  <p:tag name="IGUANATEXSIZE" val="20"/>
  <p:tag name="IGUANATEXCURSOR" val="14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5"/>
  <p:tag name="ORIGINALWIDTH" val="223.5"/>
  <p:tag name="LATEXADDIN" val="\documentclass{article}&#10;\usepackage{amsmath}&#10;\pagestyle{empty}&#10;\begin{document}&#10;&#10;$\lambda_{i}^{\left(m\right)}$&#10;&#10;&#10;\end{document}"/>
  <p:tag name="IGUANATEXSIZE" val="20"/>
  <p:tag name="IGUANATEXCURSOR" val="1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90.75"/>
  <p:tag name="LATEXADDIN" val="\documentclass{article}&#10;\usepackage{amsmath}&#10;\pagestyle{empty}&#10;\begin{document}&#10;&#10;&#10;$\lambda.$&#10;&#10;\end{document}"/>
  <p:tag name="IGUANATEXSIZE" val="20"/>
  <p:tag name="IGUANATEXCURSOR" val="9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49.5"/>
  <p:tag name="ORIGINALWIDTH" val="4299"/>
  <p:tag name="LATEXADDIN" val="\documentclass{article}&#10;\usepackage{amsmath}&#10;\usepackage{listings}&#10;\pagestyle{empty}&#10;\begin{document}&#10;&#10;\noindent \textbf{Example:} The very ill-conditioned (approximate condition number $2.5538\times10^{17}$)&#10;symmetric $60000\times60000$ matrix \texttt{Andrews} obtained from&#10;the Florida sparse matrix collection was used in a computer graphics/vision&#10;problem. As we know, even though the matrix is ill-conditioned, its&#10;eigevalues are well-conditiioned. The MATLAB statements&#10;time the approximation of the six largest eigenvalues and corresponding&#10;eigenvectors using \texttt{eigs}ymb. A call to residchk outputs the&#10;residuals.$\lambda$&#10;&#10;\lstset{&#10;basicstyle=\footnotesize&#10;}&#10;\begin{lstlisting}&#10;&gt;&gt; tic;[V D] = eigssymb(Andrews, 6, 50);toc;&#10;&gt;&gt; residchk(Andrews,V,D);&#10;Elapsed time is 4.784107 seconds.&#10;Eigenpair 1 residual = 1.83734e-07&#10;Eigenpair 2 residual = 1.08608e-07&#10;Eigenpair 3 residual = 4.90679e-07&#10;Eigenpair 4 residual = 7.36214e-07&#10;Eigenpair 5 residual = 1.38066e-06&#10;Eigenpair 6 residual = 7.29462e-07&#10;\end{lstlisting}&#10;&#10;&#10;\end{document}"/>
  <p:tag name="IGUANATEXSIZE" val="20"/>
  <p:tag name="IGUANATEXCURSOR" val="4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5"/>
  <p:tag name="ORIGINALWIDTH" val="529.5"/>
  <p:tag name="LATEXADDIN" val="\documentclass{article}&#10;\usepackage{amsmath}&#10;\pagestyle{empty}&#10;\begin{document}&#10;&#10;&#10;$\lambda_{i}^{\left(m\right)}/u_{i}^{\left(m\right)}$&#10;&#10;\end{document}"/>
  <p:tag name="IGUANATEXSIZE" val="20"/>
  <p:tag name="IGUANATEXCURSOR" val="13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5"/>
  <p:tag name="ORIGINALWIDTH" val="223.5"/>
  <p:tag name="LATEXADDIN" val="\documentclass{article}&#10;\usepackage{amsmath}&#10;\pagestyle{empty}&#10;\begin{document}&#10;&#10;&#10;$\lambda_{i}^{\left(m\right)}$&#10;&#10;\end{document}"/>
  <p:tag name="IGUANATEXSIZE" val="20"/>
  <p:tag name="IGUANATEXCURSOR" val="1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1178</Words>
  <Application>Microsoft Macintosh PowerPoint</Application>
  <PresentationFormat>On-screen Show (4:3)</PresentationFormat>
  <Paragraphs>105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Introduction</vt:lpstr>
      <vt:lpstr>The Power Method</vt:lpstr>
      <vt:lpstr>Example 1</vt:lpstr>
      <vt:lpstr>Example 1</vt:lpstr>
      <vt:lpstr>NOTE</vt:lpstr>
      <vt:lpstr>Eigenvalue Computation using the Arnoldi Process</vt:lpstr>
      <vt:lpstr>Ritz Values</vt:lpstr>
      <vt:lpstr>Ritz Values</vt:lpstr>
      <vt:lpstr>Eigenvalues of Hm Near the Ends of the Spectrum</vt:lpstr>
      <vt:lpstr>Eigenvalues of Hm Near the Ends of the Spectrum</vt:lpstr>
      <vt:lpstr>Estimating Eigenvalues without Restart or Deflation</vt:lpstr>
      <vt:lpstr>Estimating Eigenvalues using Explicit Restart</vt:lpstr>
      <vt:lpstr>Estimating Eigenvalues using Explicit Restart</vt:lpstr>
      <vt:lpstr>A Restart Method using Deflation</vt:lpstr>
      <vt:lpstr>A Restart Method using Deflation</vt:lpstr>
      <vt:lpstr>A Restart Method using Deflation</vt:lpstr>
      <vt:lpstr>A Restart Method using Deflation</vt:lpstr>
      <vt:lpstr>Example 2</vt:lpstr>
      <vt:lpstr>Example 2</vt:lpstr>
      <vt:lpstr>Restart Strategies</vt:lpstr>
      <vt:lpstr>Restart Strategies</vt:lpstr>
      <vt:lpstr>Restart Strategies</vt:lpstr>
      <vt:lpstr>Restart Strategies</vt:lpstr>
      <vt:lpstr>Restart Strategies</vt:lpstr>
      <vt:lpstr>The Implicitly Restarted Arnoldi Method</vt:lpstr>
      <vt:lpstr>The Implicitly Restarted Arnoldi Method</vt:lpstr>
      <vt:lpstr>The Implicitly Restarted Arnoldi Method</vt:lpstr>
      <vt:lpstr>The Implicitly Restarted Arnoldi Method</vt:lpstr>
      <vt:lpstr>Algorithm eigsb</vt:lpstr>
      <vt:lpstr>Algorithm eigsb </vt:lpstr>
      <vt:lpstr>Algorithm eigsb</vt:lpstr>
      <vt:lpstr>Algorithm eigsb</vt:lpstr>
      <vt:lpstr>Algorithm eigsb</vt:lpstr>
      <vt:lpstr>Algorithm eigsb</vt:lpstr>
      <vt:lpstr>Example 3 </vt:lpstr>
      <vt:lpstr>Eigenvalue Computation using the Lanczos Process</vt:lpstr>
      <vt:lpstr>Eigenvalue Computation using the Lanczos Process</vt:lpstr>
      <vt:lpstr>Eigenvalue Computation using the Lanczos Process</vt:lpstr>
      <vt:lpstr>Eigenvalue Computation using the Lanczos Process</vt:lpstr>
      <vt:lpstr>Eigenvalue Computation using the Lanczos Process</vt:lpstr>
      <vt:lpstr>Eigenvalue Computation using the Lanczos Process</vt:lpstr>
      <vt:lpstr>Example 4</vt:lpstr>
      <vt:lpstr>Accuracy of the Lanczos Process</vt:lpstr>
    </vt:vector>
  </TitlesOfParts>
  <Company>University of the Pacific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Eigenvalues</dc:title>
  <dc:creator>William Ford</dc:creator>
  <cp:lastModifiedBy>William Ford</cp:lastModifiedBy>
  <cp:revision>85</cp:revision>
  <dcterms:created xsi:type="dcterms:W3CDTF">2014-12-20T21:38:39Z</dcterms:created>
  <dcterms:modified xsi:type="dcterms:W3CDTF">2015-01-15T00:00:06Z</dcterms:modified>
</cp:coreProperties>
</file>